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48"/>
  </p:notesMasterIdLst>
  <p:handoutMasterIdLst>
    <p:handoutMasterId r:id="rId49"/>
  </p:handoutMasterIdLst>
  <p:sldIdLst>
    <p:sldId id="934" r:id="rId2"/>
    <p:sldId id="955" r:id="rId3"/>
    <p:sldId id="1122" r:id="rId4"/>
    <p:sldId id="1123" r:id="rId5"/>
    <p:sldId id="1124" r:id="rId6"/>
    <p:sldId id="1125" r:id="rId7"/>
    <p:sldId id="1126" r:id="rId8"/>
    <p:sldId id="1091" r:id="rId9"/>
    <p:sldId id="1121" r:id="rId10"/>
    <p:sldId id="1120" r:id="rId11"/>
    <p:sldId id="1074" r:id="rId12"/>
    <p:sldId id="1088" r:id="rId13"/>
    <p:sldId id="1092" r:id="rId14"/>
    <p:sldId id="1089" r:id="rId15"/>
    <p:sldId id="1090" r:id="rId16"/>
    <p:sldId id="1093" r:id="rId17"/>
    <p:sldId id="1023" r:id="rId18"/>
    <p:sldId id="1105" r:id="rId19"/>
    <p:sldId id="1095" r:id="rId20"/>
    <p:sldId id="1096" r:id="rId21"/>
    <p:sldId id="1099" r:id="rId22"/>
    <p:sldId id="1100" r:id="rId23"/>
    <p:sldId id="1097" r:id="rId24"/>
    <p:sldId id="1101" r:id="rId25"/>
    <p:sldId id="1102" r:id="rId26"/>
    <p:sldId id="1103" r:id="rId27"/>
    <p:sldId id="1098" r:id="rId28"/>
    <p:sldId id="1127" r:id="rId29"/>
    <p:sldId id="1128" r:id="rId30"/>
    <p:sldId id="1104" r:id="rId31"/>
    <p:sldId id="1106" r:id="rId32"/>
    <p:sldId id="1107" r:id="rId33"/>
    <p:sldId id="1110" r:id="rId34"/>
    <p:sldId id="1108" r:id="rId35"/>
    <p:sldId id="1111" r:id="rId36"/>
    <p:sldId id="1109" r:id="rId37"/>
    <p:sldId id="1112" r:id="rId38"/>
    <p:sldId id="1113" r:id="rId39"/>
    <p:sldId id="1114" r:id="rId40"/>
    <p:sldId id="1115" r:id="rId41"/>
    <p:sldId id="1118" r:id="rId42"/>
    <p:sldId id="1117" r:id="rId43"/>
    <p:sldId id="1119" r:id="rId44"/>
    <p:sldId id="1116" r:id="rId45"/>
    <p:sldId id="1129" r:id="rId46"/>
    <p:sldId id="922" r:id="rId47"/>
  </p:sldIdLst>
  <p:sldSz cx="9144000" cy="6858000" type="screen4x3"/>
  <p:notesSz cx="6858000" cy="9947275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FF"/>
    <a:srgbClr val="FFFF99"/>
    <a:srgbClr val="00FF00"/>
    <a:srgbClr val="FF0066"/>
    <a:srgbClr val="00FF99"/>
    <a:srgbClr val="FF9933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818" autoAdjust="0"/>
    <p:restoredTop sz="84288" autoAdjust="0"/>
  </p:normalViewPr>
  <p:slideViewPr>
    <p:cSldViewPr>
      <p:cViewPr varScale="1">
        <p:scale>
          <a:sx n="88" d="100"/>
          <a:sy n="88" d="100"/>
        </p:scale>
        <p:origin x="186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-840" y="-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97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buClr>
                <a:schemeClr val="bg1"/>
              </a:buClr>
              <a:buSzPct val="100000"/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97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buClr>
                <a:schemeClr val="bg1"/>
              </a:buClr>
              <a:buSzPct val="100000"/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8185"/>
            <a:ext cx="2971800" cy="497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buClr>
                <a:schemeClr val="bg1"/>
              </a:buClr>
              <a:buSzPct val="100000"/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9448185"/>
            <a:ext cx="2971800" cy="497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buClr>
                <a:schemeClr val="bg1"/>
              </a:buClr>
              <a:buSzPct val="100000"/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fld id="{2C18901D-9F49-46A8-8B59-3D46BACDDA3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877081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97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buClr>
                <a:schemeClr val="bg1"/>
              </a:buClr>
              <a:buSzPct val="100000"/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97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buClr>
                <a:schemeClr val="bg1"/>
              </a:buClr>
              <a:buSzPct val="100000"/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6388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942975" y="746125"/>
            <a:ext cx="4972050" cy="3730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724956"/>
            <a:ext cx="5029200" cy="44762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9911"/>
            <a:ext cx="2971800" cy="497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buClr>
                <a:schemeClr val="bg1"/>
              </a:buClr>
              <a:buSzPct val="100000"/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9449911"/>
            <a:ext cx="2971800" cy="497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buClr>
                <a:schemeClr val="bg1"/>
              </a:buClr>
              <a:buSzPct val="100000"/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fld id="{7A66224A-3BEA-4ED4-A94C-A0BA388F365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0042483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buSzPct val="100000"/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buSzPct val="100000"/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buSzPct val="100000"/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buSzPct val="100000"/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buSzPct val="100000"/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7"/>
          <p:cNvGrpSpPr>
            <a:grpSpLocks/>
          </p:cNvGrpSpPr>
          <p:nvPr userDrawn="1"/>
        </p:nvGrpSpPr>
        <p:grpSpPr bwMode="auto">
          <a:xfrm>
            <a:off x="15875" y="7938"/>
            <a:ext cx="9132888" cy="6813550"/>
            <a:chOff x="0" y="0"/>
            <a:chExt cx="5753" cy="4292"/>
          </a:xfrm>
        </p:grpSpPr>
        <p:sp>
          <p:nvSpPr>
            <p:cNvPr id="5" name="Rectangle 8"/>
            <p:cNvSpPr>
              <a:spLocks noChangeArrowheads="1"/>
            </p:cNvSpPr>
            <p:nvPr/>
          </p:nvSpPr>
          <p:spPr bwMode="auto">
            <a:xfrm flipV="1">
              <a:off x="0" y="432"/>
              <a:ext cx="5714" cy="48"/>
            </a:xfrm>
            <a:prstGeom prst="rect">
              <a:avLst/>
            </a:prstGeom>
            <a:gradFill rotWithShape="0">
              <a:gsLst>
                <a:gs pos="0">
                  <a:srgbClr val="FF9900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buClr>
                  <a:schemeClr val="bg1"/>
                </a:buClr>
                <a:buSzPct val="100000"/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" name="Rectangle 9"/>
            <p:cNvSpPr>
              <a:spLocks noChangeArrowheads="1"/>
            </p:cNvSpPr>
            <p:nvPr/>
          </p:nvSpPr>
          <p:spPr bwMode="auto">
            <a:xfrm>
              <a:off x="158" y="4219"/>
              <a:ext cx="5568" cy="73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FF9900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buClr>
                  <a:schemeClr val="bg1"/>
                </a:buClr>
                <a:buSzPct val="100000"/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grpSp>
          <p:nvGrpSpPr>
            <p:cNvPr id="7" name="Group 10"/>
            <p:cNvGrpSpPr>
              <a:grpSpLocks/>
            </p:cNvGrpSpPr>
            <p:nvPr/>
          </p:nvGrpSpPr>
          <p:grpSpPr bwMode="auto">
            <a:xfrm>
              <a:off x="0" y="0"/>
              <a:ext cx="5753" cy="455"/>
              <a:chOff x="0" y="0"/>
              <a:chExt cx="5753" cy="455"/>
            </a:xfrm>
          </p:grpSpPr>
          <p:grpSp>
            <p:nvGrpSpPr>
              <p:cNvPr id="8" name="Group 11"/>
              <p:cNvGrpSpPr>
                <a:grpSpLocks/>
              </p:cNvGrpSpPr>
              <p:nvPr/>
            </p:nvGrpSpPr>
            <p:grpSpPr bwMode="auto">
              <a:xfrm>
                <a:off x="0" y="0"/>
                <a:ext cx="5753" cy="332"/>
                <a:chOff x="0" y="0"/>
                <a:chExt cx="5753" cy="332"/>
              </a:xfrm>
            </p:grpSpPr>
            <p:pic>
              <p:nvPicPr>
                <p:cNvPr id="10" name="Picture 12" descr="-7854855406133948681"/>
                <p:cNvPicPr>
                  <a:picLocks noChangeAspect="1" noChangeArrowheads="1"/>
                </p:cNvPicPr>
                <p:nvPr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1" cy="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11" name="Rectangle 13"/>
                <p:cNvSpPr>
                  <a:spLocks noChangeArrowheads="1"/>
                </p:cNvSpPr>
                <p:nvPr/>
              </p:nvSpPr>
              <p:spPr bwMode="auto">
                <a:xfrm>
                  <a:off x="5266" y="160"/>
                  <a:ext cx="487" cy="17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>
                    <a:buClr>
                      <a:schemeClr val="bg1"/>
                    </a:buClr>
                    <a:buSzPct val="100000"/>
                    <a:defRPr/>
                  </a:pPr>
                  <a:r>
                    <a:rPr lang="en-US" altLang="zh-CN" sz="1200" b="1">
                      <a:solidFill>
                        <a:schemeClr val="bg1"/>
                      </a:solidFill>
                      <a:latin typeface="Arial" charset="0"/>
                      <a:ea typeface="宋体" pitchFamily="2" charset="-122"/>
                    </a:rPr>
                    <a:t>XJIPC</a:t>
                  </a:r>
                </a:p>
              </p:txBody>
            </p:sp>
          </p:grpSp>
          <p:sp>
            <p:nvSpPr>
              <p:cNvPr id="9" name="Text Box 14"/>
              <p:cNvSpPr txBox="1">
                <a:spLocks noChangeArrowheads="1"/>
              </p:cNvSpPr>
              <p:nvPr/>
            </p:nvSpPr>
            <p:spPr bwMode="auto">
              <a:xfrm>
                <a:off x="2880" y="119"/>
                <a:ext cx="2268" cy="3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buClr>
                    <a:srgbClr val="000000"/>
                  </a:buClr>
                  <a:buSzPct val="100000"/>
                  <a:buFont typeface="Arial" charset="0"/>
                  <a:buNone/>
                  <a:defRPr/>
                </a:pPr>
                <a:r>
                  <a:rPr lang="zh-CN" altLang="en-US" sz="2000" b="1">
                    <a:solidFill>
                      <a:srgbClr val="0000CC"/>
                    </a:solidFill>
                    <a:latin typeface="Garamond" pitchFamily="18" charset="0"/>
                    <a:ea typeface="宋体" pitchFamily="2" charset="-122"/>
                  </a:rPr>
                  <a:t>中国科学院</a:t>
                </a:r>
                <a:r>
                  <a:rPr lang="zh-CN" altLang="en-US" sz="1800" b="1">
                    <a:solidFill>
                      <a:srgbClr val="0000CC"/>
                    </a:solidFill>
                    <a:latin typeface="Garamond" pitchFamily="18" charset="0"/>
                    <a:ea typeface="黑体" pitchFamily="2" charset="-122"/>
                  </a:rPr>
                  <a:t>新疆理化技术研究所</a:t>
                </a:r>
              </a:p>
              <a:p>
                <a:pPr algn="ctr">
                  <a:buClr>
                    <a:srgbClr val="000000"/>
                  </a:buClr>
                  <a:buSzPct val="100000"/>
                  <a:buFont typeface="Arial" charset="0"/>
                  <a:buNone/>
                  <a:defRPr/>
                </a:pPr>
                <a:r>
                  <a:rPr lang="en-US" altLang="zh-CN" sz="900" b="1">
                    <a:solidFill>
                      <a:srgbClr val="FF3300"/>
                    </a:solidFill>
                    <a:latin typeface="黑体" pitchFamily="2" charset="-122"/>
                    <a:ea typeface="黑体" pitchFamily="2" charset="-122"/>
                  </a:rPr>
                  <a:t>XINJIANG TECHNICAL INSTITUTE OF PHYSICS AND CHEMISTRY,</a:t>
                </a:r>
                <a:r>
                  <a:rPr lang="en-US" altLang="zh-CN" sz="900" b="1">
                    <a:solidFill>
                      <a:srgbClr val="0000CC"/>
                    </a:solidFill>
                    <a:latin typeface="黑体" pitchFamily="2" charset="-122"/>
                    <a:ea typeface="黑体" pitchFamily="2" charset="-122"/>
                  </a:rPr>
                  <a:t>CAS</a:t>
                </a:r>
              </a:p>
            </p:txBody>
          </p:sp>
        </p:grpSp>
      </p:grpSp>
      <p:pic>
        <p:nvPicPr>
          <p:cNvPr id="12" name="Picture 3"/>
          <p:cNvPicPr>
            <a:picLocks noChangeAspect="1" noChangeArrowheads="1"/>
          </p:cNvPicPr>
          <p:nvPr userDrawn="1"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86738" y="100013"/>
            <a:ext cx="793750" cy="79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79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4679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85FF45-5092-4313-9A60-A7C9EE88B4B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1AFD66-83A0-4575-8D6E-B41B24EF6FC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2088" y="85725"/>
            <a:ext cx="2144712" cy="60404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07950" y="85725"/>
            <a:ext cx="6281738" cy="60404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5F19DF-070C-415A-8E3D-240EBDAECF1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 preserve="1">
  <p:cSld name="标题，文本与图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950" y="85725"/>
            <a:ext cx="8229600" cy="6064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981075"/>
            <a:ext cx="4038600" cy="51450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图表占位符 3"/>
          <p:cNvSpPr>
            <a:spLocks noGrp="1"/>
          </p:cNvSpPr>
          <p:nvPr>
            <p:ph type="chart" sz="half" idx="2"/>
          </p:nvPr>
        </p:nvSpPr>
        <p:spPr>
          <a:xfrm>
            <a:off x="4648200" y="981075"/>
            <a:ext cx="4038600" cy="5145088"/>
          </a:xfrm>
        </p:spPr>
        <p:txBody>
          <a:bodyPr/>
          <a:lstStyle/>
          <a:p>
            <a:pPr lvl="0"/>
            <a:endParaRPr lang="zh-CN" altLang="en-US" noProof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066CE6-4085-48B6-AAE7-AFF3B72B3EA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标题和图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950" y="85725"/>
            <a:ext cx="8229600" cy="6064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表占位符 2"/>
          <p:cNvSpPr>
            <a:spLocks noGrp="1"/>
          </p:cNvSpPr>
          <p:nvPr>
            <p:ph type="chart" idx="1"/>
          </p:nvPr>
        </p:nvSpPr>
        <p:spPr>
          <a:xfrm>
            <a:off x="457200" y="981075"/>
            <a:ext cx="8229600" cy="5145088"/>
          </a:xfrm>
        </p:spPr>
        <p:txBody>
          <a:bodyPr/>
          <a:lstStyle/>
          <a:p>
            <a:pPr lvl="0"/>
            <a:endParaRPr lang="zh-CN" altLang="en-U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6517B0-1319-4BAB-B101-C38D7302DAB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950" y="85725"/>
            <a:ext cx="8229600" cy="6064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981075"/>
            <a:ext cx="4038600" cy="51450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81075"/>
            <a:ext cx="4038600" cy="51450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B60BF4-4E60-4CE6-A103-2621528FD97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3AB36B-302A-49EC-8B88-B10B232A9B8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AEB8B3-73CA-49A7-A128-2658FC49A26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81075"/>
            <a:ext cx="4038600" cy="5145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81075"/>
            <a:ext cx="4038600" cy="5145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746FD5-7D45-4D44-BC39-80CB0025D14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56C90B-1481-46DD-AF7A-6DD7111BEF1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07C0F7-014D-4BC3-92F2-3E17381E8AB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4302F5-7A44-4DCF-8245-AB0D63A1857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F497E2-0493-4D9B-AAEE-7200A81030E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B45E96-DEDC-4C88-B58D-15233E819DF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07950" y="85725"/>
            <a:ext cx="8229600" cy="60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981075"/>
            <a:ext cx="8229600" cy="514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6454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buClr>
                <a:schemeClr val="bg1"/>
              </a:buClr>
              <a:buSzPct val="100000"/>
              <a:defRPr sz="140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6454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buClr>
                <a:schemeClr val="bg1"/>
              </a:buClr>
              <a:buSzPct val="100000"/>
              <a:defRPr sz="140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6455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buClr>
                <a:schemeClr val="bg1"/>
              </a:buClr>
              <a:buSzPct val="100000"/>
              <a:defRPr sz="1400">
                <a:ea typeface="宋体" pitchFamily="2" charset="-122"/>
              </a:defRPr>
            </a:lvl1pPr>
          </a:lstStyle>
          <a:p>
            <a:pPr>
              <a:defRPr/>
            </a:pPr>
            <a:fld id="{9B3B1630-209A-41E1-8BDD-79EB40E4D5C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364552" name="Rectangle 8"/>
          <p:cNvSpPr>
            <a:spLocks noChangeArrowheads="1"/>
          </p:cNvSpPr>
          <p:nvPr userDrawn="1"/>
        </p:nvSpPr>
        <p:spPr bwMode="auto">
          <a:xfrm flipV="1">
            <a:off x="15875" y="693738"/>
            <a:ext cx="9070975" cy="76200"/>
          </a:xfrm>
          <a:prstGeom prst="rect">
            <a:avLst/>
          </a:prstGeom>
          <a:gradFill rotWithShape="0">
            <a:gsLst>
              <a:gs pos="0">
                <a:srgbClr val="FF9900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buClr>
                <a:schemeClr val="bg1"/>
              </a:buClr>
              <a:buSzPct val="100000"/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364553" name="Rectangle 9"/>
          <p:cNvSpPr>
            <a:spLocks noChangeArrowheads="1"/>
          </p:cNvSpPr>
          <p:nvPr userDrawn="1"/>
        </p:nvSpPr>
        <p:spPr bwMode="auto">
          <a:xfrm>
            <a:off x="266700" y="6705600"/>
            <a:ext cx="8839200" cy="115888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FF9900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buClr>
                <a:schemeClr val="bg1"/>
              </a:buClr>
              <a:buSzPct val="100000"/>
              <a:defRPr/>
            </a:pPr>
            <a:endParaRPr lang="zh-CN" altLang="en-US">
              <a:ea typeface="宋体" pitchFamily="2" charset="-122"/>
            </a:endParaRPr>
          </a:p>
        </p:txBody>
      </p:sp>
      <p:grpSp>
        <p:nvGrpSpPr>
          <p:cNvPr id="1033" name="Group 11"/>
          <p:cNvGrpSpPr>
            <a:grpSpLocks/>
          </p:cNvGrpSpPr>
          <p:nvPr userDrawn="1"/>
        </p:nvGrpSpPr>
        <p:grpSpPr bwMode="auto">
          <a:xfrm>
            <a:off x="15875" y="7938"/>
            <a:ext cx="9132888" cy="527050"/>
            <a:chOff x="0" y="0"/>
            <a:chExt cx="5753" cy="332"/>
          </a:xfrm>
        </p:grpSpPr>
        <p:pic>
          <p:nvPicPr>
            <p:cNvPr id="1035" name="Picture 12" descr="-7854855406133948681"/>
            <p:cNvPicPr>
              <a:picLocks noChangeAspect="1" noChangeArrowheads="1"/>
            </p:cNvPicPr>
            <p:nvPr/>
          </p:nvPicPr>
          <p:blipFill>
            <a:blip r:embed="rId16"/>
            <a:srcRect/>
            <a:stretch>
              <a:fillRect/>
            </a:stretch>
          </p:blipFill>
          <p:spPr bwMode="auto">
            <a:xfrm>
              <a:off x="0" y="0"/>
              <a:ext cx="1" cy="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64557" name="Rectangle 13"/>
            <p:cNvSpPr>
              <a:spLocks noChangeArrowheads="1"/>
            </p:cNvSpPr>
            <p:nvPr/>
          </p:nvSpPr>
          <p:spPr bwMode="auto">
            <a:xfrm>
              <a:off x="5266" y="160"/>
              <a:ext cx="487" cy="1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buClr>
                  <a:schemeClr val="bg1"/>
                </a:buClr>
                <a:buSzPct val="100000"/>
                <a:defRPr/>
              </a:pPr>
              <a:r>
                <a:rPr lang="en-US" altLang="zh-CN" sz="1200" b="1">
                  <a:solidFill>
                    <a:schemeClr val="bg1"/>
                  </a:solidFill>
                  <a:latin typeface="Arial" charset="0"/>
                  <a:ea typeface="宋体" pitchFamily="2" charset="-122"/>
                </a:rPr>
                <a:t>XJIPC</a:t>
              </a:r>
            </a:p>
          </p:txBody>
        </p:sp>
      </p:grpSp>
      <p:pic>
        <p:nvPicPr>
          <p:cNvPr id="13" name="Picture 6"/>
          <p:cNvPicPr>
            <a:picLocks noChangeAspect="1" noChangeArrowheads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46" r="7220"/>
          <a:stretch>
            <a:fillRect/>
          </a:stretch>
        </p:blipFill>
        <p:spPr bwMode="auto">
          <a:xfrm>
            <a:off x="8070850" y="0"/>
            <a:ext cx="1073150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 Box 8"/>
          <p:cNvSpPr txBox="1">
            <a:spLocks noChangeArrowheads="1"/>
          </p:cNvSpPr>
          <p:nvPr userDrawn="1"/>
        </p:nvSpPr>
        <p:spPr bwMode="auto">
          <a:xfrm>
            <a:off x="4572000" y="188913"/>
            <a:ext cx="3600450" cy="53340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sz="2200" b="1">
                <a:solidFill>
                  <a:schemeClr val="bg1"/>
                </a:solidFill>
                <a:latin typeface="黑体" pitchFamily="2" charset="-122"/>
                <a:ea typeface="黑体" pitchFamily="2" charset="-122"/>
                <a:sym typeface="Webdings" pitchFamily="18" charset="2"/>
              </a:defRPr>
            </a:lvl1pPr>
            <a:lvl2pPr marL="742950" indent="-285750" eaLnBrk="0" hangingPunct="0">
              <a:defRPr sz="2200" b="1">
                <a:solidFill>
                  <a:schemeClr val="bg1"/>
                </a:solidFill>
                <a:latin typeface="黑体" pitchFamily="2" charset="-122"/>
                <a:ea typeface="黑体" pitchFamily="2" charset="-122"/>
                <a:sym typeface="Webdings" pitchFamily="18" charset="2"/>
              </a:defRPr>
            </a:lvl2pPr>
            <a:lvl3pPr marL="1143000" indent="-228600" eaLnBrk="0" hangingPunct="0">
              <a:defRPr sz="2200" b="1">
                <a:solidFill>
                  <a:schemeClr val="bg1"/>
                </a:solidFill>
                <a:latin typeface="黑体" pitchFamily="2" charset="-122"/>
                <a:ea typeface="黑体" pitchFamily="2" charset="-122"/>
                <a:sym typeface="Webdings" pitchFamily="18" charset="2"/>
              </a:defRPr>
            </a:lvl3pPr>
            <a:lvl4pPr marL="1600200" indent="-228600" eaLnBrk="0" hangingPunct="0">
              <a:defRPr sz="2200" b="1">
                <a:solidFill>
                  <a:schemeClr val="bg1"/>
                </a:solidFill>
                <a:latin typeface="黑体" pitchFamily="2" charset="-122"/>
                <a:ea typeface="黑体" pitchFamily="2" charset="-122"/>
                <a:sym typeface="Webdings" pitchFamily="18" charset="2"/>
              </a:defRPr>
            </a:lvl4pPr>
            <a:lvl5pPr marL="2057400" indent="-228600" eaLnBrk="0" hangingPunct="0">
              <a:defRPr sz="2200" b="1">
                <a:solidFill>
                  <a:schemeClr val="bg1"/>
                </a:solidFill>
                <a:latin typeface="黑体" pitchFamily="2" charset="-122"/>
                <a:ea typeface="黑体" pitchFamily="2" charset="-122"/>
                <a:sym typeface="Webdings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bg1"/>
                </a:solidFill>
                <a:latin typeface="黑体" pitchFamily="2" charset="-122"/>
                <a:ea typeface="黑体" pitchFamily="2" charset="-122"/>
                <a:sym typeface="Webdings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bg1"/>
                </a:solidFill>
                <a:latin typeface="黑体" pitchFamily="2" charset="-122"/>
                <a:ea typeface="黑体" pitchFamily="2" charset="-122"/>
                <a:sym typeface="Webdings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bg1"/>
                </a:solidFill>
                <a:latin typeface="黑体" pitchFamily="2" charset="-122"/>
                <a:ea typeface="黑体" pitchFamily="2" charset="-122"/>
                <a:sym typeface="Webdings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bg1"/>
                </a:solidFill>
                <a:latin typeface="黑体" pitchFamily="2" charset="-122"/>
                <a:ea typeface="黑体" pitchFamily="2" charset="-122"/>
                <a:sym typeface="Webdings" pitchFamily="18" charset="2"/>
              </a:defRPr>
            </a:lvl9pPr>
          </a:lstStyle>
          <a:p>
            <a:pPr algn="ctr" eaLnBrk="1" hangingPunct="1">
              <a:defRPr/>
            </a:pPr>
            <a:r>
              <a:rPr lang="zh-CN" altLang="en-US" sz="2000" dirty="0">
                <a:solidFill>
                  <a:srgbClr val="0000CC"/>
                </a:solidFill>
                <a:latin typeface="Garamond" pitchFamily="18" charset="0"/>
                <a:ea typeface="方正舒体" pitchFamily="2" charset="-122"/>
              </a:rPr>
              <a:t>中国科学院</a:t>
            </a:r>
            <a:r>
              <a:rPr lang="zh-CN" altLang="en-US" sz="1800" dirty="0">
                <a:solidFill>
                  <a:srgbClr val="FF3300"/>
                </a:solidFill>
                <a:latin typeface="Garamond" pitchFamily="18" charset="0"/>
              </a:rPr>
              <a:t>新疆理化技术研究所</a:t>
            </a:r>
          </a:p>
          <a:p>
            <a:pPr algn="ctr" eaLnBrk="1" hangingPunct="1">
              <a:defRPr/>
            </a:pPr>
            <a:r>
              <a:rPr lang="en-US" altLang="zh-CN" sz="900" dirty="0">
                <a:solidFill>
                  <a:srgbClr val="FF3300"/>
                </a:solidFill>
              </a:rPr>
              <a:t>XINJIANG TECHNICAL INSTITUTE OF PHYSICS AND CHEMISTRY</a:t>
            </a:r>
            <a:r>
              <a:rPr lang="en-US" altLang="zh-CN" sz="900" dirty="0">
                <a:solidFill>
                  <a:srgbClr val="0000CC"/>
                </a:solidFill>
              </a:rPr>
              <a:t> CAS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3" r:id="rId2"/>
    <p:sldLayoutId id="2147483662" r:id="rId3"/>
    <p:sldLayoutId id="2147483661" r:id="rId4"/>
    <p:sldLayoutId id="2147483660" r:id="rId5"/>
    <p:sldLayoutId id="2147483659" r:id="rId6"/>
    <p:sldLayoutId id="2147483658" r:id="rId7"/>
    <p:sldLayoutId id="2147483657" r:id="rId8"/>
    <p:sldLayoutId id="2147483656" r:id="rId9"/>
    <p:sldLayoutId id="2147483655" r:id="rId10"/>
    <p:sldLayoutId id="2147483654" r:id="rId11"/>
    <p:sldLayoutId id="2147483653" r:id="rId12"/>
    <p:sldLayoutId id="2147483652" r:id="rId13"/>
    <p:sldLayoutId id="2147483651" r:id="rId14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33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3300"/>
          </a:solidFill>
          <a:latin typeface="Arial" charset="0"/>
          <a:ea typeface="黑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3300"/>
          </a:solidFill>
          <a:latin typeface="Arial" charset="0"/>
          <a:ea typeface="黑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3300"/>
          </a:solidFill>
          <a:latin typeface="Arial" charset="0"/>
          <a:ea typeface="黑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3300"/>
          </a:solidFill>
          <a:latin typeface="Arial" charset="0"/>
          <a:ea typeface="黑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800" b="1">
          <a:solidFill>
            <a:srgbClr val="FF3300"/>
          </a:solidFill>
          <a:latin typeface="Arial" charset="0"/>
          <a:ea typeface="黑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800" b="1">
          <a:solidFill>
            <a:srgbClr val="FF3300"/>
          </a:solidFill>
          <a:latin typeface="Arial" charset="0"/>
          <a:ea typeface="黑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>
          <a:solidFill>
            <a:srgbClr val="FF3300"/>
          </a:solidFill>
          <a:latin typeface="Arial" charset="0"/>
          <a:ea typeface="黑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>
          <a:solidFill>
            <a:srgbClr val="FF3300"/>
          </a:solidFill>
          <a:latin typeface="Arial" charset="0"/>
          <a:ea typeface="黑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FF3300"/>
        </a:buClr>
        <a:buFont typeface="Wingdings" pitchFamily="2" charset="2"/>
        <a:buChar char="p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33CC"/>
        </a:buClr>
        <a:buFont typeface="Wingdings" pitchFamily="2" charset="2"/>
        <a:buChar char="Ø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FF3300"/>
        </a:buClr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3333CC"/>
        </a:buClr>
        <a:buFont typeface="Wingdings" pitchFamily="2" charset="2"/>
        <a:buChar char="ü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samp.cas.cn/sams/mobileDownload.jsp" TargetMode="External"/><Relationship Id="rId2" Type="http://schemas.openxmlformats.org/officeDocument/2006/relationships/hyperlink" Target="http://samp.cas.cn/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emf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xjipc.cas.cn/" TargetMode="External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矩形 1"/>
          <p:cNvSpPr>
            <a:spLocks noChangeArrowheads="1"/>
          </p:cNvSpPr>
          <p:nvPr/>
        </p:nvSpPr>
        <p:spPr bwMode="auto">
          <a:xfrm>
            <a:off x="0" y="1616075"/>
            <a:ext cx="914400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Clr>
                <a:schemeClr val="bg1"/>
              </a:buClr>
              <a:buSzPct val="100000"/>
              <a:defRPr/>
            </a:pPr>
            <a:endParaRPr lang="en-US" altLang="zh-CN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buClr>
                <a:schemeClr val="bg1"/>
              </a:buClr>
              <a:buSzPct val="100000"/>
              <a:defRPr/>
            </a:pPr>
            <a:endParaRPr lang="en-US" altLang="zh-CN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buClr>
                <a:schemeClr val="bg1"/>
              </a:buClr>
              <a:buSzPct val="100000"/>
              <a:defRPr/>
            </a:pPr>
            <a:r>
              <a: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中国科学院仪器设备共享平台</a:t>
            </a:r>
            <a:endParaRPr lang="en-US" altLang="zh-CN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buClr>
                <a:schemeClr val="bg1"/>
              </a:buClr>
              <a:buSzPct val="100000"/>
              <a:defRPr/>
            </a:pPr>
            <a:r>
              <a: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使用培训</a:t>
            </a:r>
            <a:endParaRPr lang="en-US" altLang="zh-CN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buClr>
                <a:schemeClr val="bg1"/>
              </a:buClr>
              <a:buSzPct val="100000"/>
              <a:defRPr/>
            </a:pPr>
            <a:endParaRPr lang="en-US" altLang="zh-CN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buClr>
                <a:schemeClr val="bg1"/>
              </a:buClr>
              <a:buSzPct val="100000"/>
              <a:defRPr/>
            </a:pPr>
            <a:endParaRPr lang="en-US" altLang="zh-CN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34" name="矩形 2"/>
          <p:cNvSpPr>
            <a:spLocks noChangeArrowheads="1"/>
          </p:cNvSpPr>
          <p:nvPr/>
        </p:nvSpPr>
        <p:spPr bwMode="auto">
          <a:xfrm>
            <a:off x="2637124" y="4757082"/>
            <a:ext cx="351891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buClr>
                <a:schemeClr val="bg1"/>
              </a:buClr>
              <a:buSzPct val="100000"/>
            </a:pPr>
            <a:r>
              <a:rPr lang="zh-CN" altLang="en-US" sz="2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新疆理化所公共技术服务中心</a:t>
            </a:r>
            <a:endParaRPr lang="en-US" altLang="zh-CN" sz="20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buClr>
                <a:schemeClr val="bg1"/>
              </a:buClr>
              <a:buSzPct val="100000"/>
            </a:pPr>
            <a:r>
              <a:rPr lang="en-US" altLang="zh-CN" sz="2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2016.08.30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124744"/>
            <a:ext cx="8229600" cy="5256237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    IC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卡为全体有需要的师生办理，每张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IC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卡的启用，都要在后台产生大量的数据维护工作，为提高持卡人的责任心，所级中心与研究所财务处、科技处沟通后制定了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新疆理化所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IC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卡管理办法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，办法中规定：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离所时须交回</a:t>
            </a:r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IC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卡，由中心管理人员在离所手续上签字确认方可离所</a:t>
            </a:r>
          </a:p>
          <a:p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为提高持卡人的责任心，减少不必要的制卡成本和人力投入，每张</a:t>
            </a:r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IC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卡收取工本费</a:t>
            </a:r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20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元，其中：</a:t>
            </a:r>
            <a:endParaRPr lang="en-US" altLang="zh-CN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Clr>
                <a:srgbClr val="0000FF"/>
              </a:buClr>
              <a:buFont typeface="Wingdings" panose="05000000000000000000" pitchFamily="2" charset="2"/>
              <a:buChar char="ü"/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首张</a:t>
            </a:r>
            <a:r>
              <a:rPr lang="en-US" altLang="zh-CN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IC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卡由课题组代交，待离所退卡后将费用退回课题组</a:t>
            </a:r>
            <a:endParaRPr lang="en-US" altLang="zh-CN" sz="2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Clr>
                <a:srgbClr val="0000FF"/>
              </a:buClr>
              <a:buFont typeface="Wingdings" panose="05000000000000000000" pitchFamily="2" charset="2"/>
              <a:buChar char="ü"/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离所时无法交回</a:t>
            </a:r>
            <a:r>
              <a:rPr lang="en-US" altLang="zh-CN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IC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卡的，应由本人补交工本费，并持财务部门出具的收据前往所级中心办理离所手续</a:t>
            </a:r>
            <a:endParaRPr lang="en-US" altLang="zh-CN" sz="2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Clr>
                <a:srgbClr val="0000FF"/>
              </a:buClr>
              <a:buFont typeface="Wingdings" panose="05000000000000000000" pitchFamily="2" charset="2"/>
              <a:buChar char="ü"/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在读期间补办</a:t>
            </a:r>
            <a:r>
              <a:rPr lang="en-US" altLang="zh-CN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IC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卡的，</a:t>
            </a:r>
            <a:r>
              <a:rPr lang="en-US" altLang="zh-CN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IC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卡工本费由本人承担</a:t>
            </a:r>
          </a:p>
        </p:txBody>
      </p:sp>
      <p:sp>
        <p:nvSpPr>
          <p:cNvPr id="5" name="标题 1"/>
          <p:cNvSpPr txBox="1">
            <a:spLocks/>
          </p:cNvSpPr>
          <p:nvPr/>
        </p:nvSpPr>
        <p:spPr bwMode="auto">
          <a:xfrm>
            <a:off x="107950" y="44624"/>
            <a:ext cx="3743970" cy="60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3300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3300"/>
                </a:solidFill>
                <a:latin typeface="Arial" charset="0"/>
                <a:ea typeface="黑体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3300"/>
                </a:solidFill>
                <a:latin typeface="Arial" charset="0"/>
                <a:ea typeface="黑体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3300"/>
                </a:solidFill>
                <a:latin typeface="Arial" charset="0"/>
                <a:ea typeface="黑体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3300"/>
                </a:solidFill>
                <a:latin typeface="Arial" charset="0"/>
                <a:ea typeface="黑体" pitchFamily="2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3300"/>
                </a:solidFill>
                <a:latin typeface="Arial" charset="0"/>
                <a:ea typeface="黑体" pitchFamily="2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3300"/>
                </a:solidFill>
                <a:latin typeface="Arial" charset="0"/>
                <a:ea typeface="黑体" pitchFamily="2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3300"/>
                </a:solidFill>
                <a:latin typeface="Arial" charset="0"/>
                <a:ea typeface="黑体" pitchFamily="2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3300"/>
                </a:solidFill>
                <a:latin typeface="Arial" charset="0"/>
                <a:ea typeface="黑体" pitchFamily="2" charset="-122"/>
              </a:defRPr>
            </a:lvl9pPr>
          </a:lstStyle>
          <a:p>
            <a:r>
              <a:rPr lang="zh-CN" altLang="en-US" sz="2400" kern="1200" dirty="0">
                <a:solidFill>
                  <a:srgbClr val="FF0000"/>
                </a:solidFill>
                <a:latin typeface="+mj-ea"/>
              </a:rPr>
              <a:t>二、</a:t>
            </a:r>
            <a:r>
              <a:rPr lang="zh-CN" altLang="en-US" sz="2400" kern="0" dirty="0">
                <a:solidFill>
                  <a:srgbClr val="FF0000"/>
                </a:solidFill>
                <a:latin typeface="+mj-ea"/>
              </a:rPr>
              <a:t>新建用户</a:t>
            </a:r>
            <a:r>
              <a:rPr lang="en-US" altLang="zh-CN" sz="2400" kern="0" dirty="0">
                <a:solidFill>
                  <a:srgbClr val="FF0000"/>
                </a:solidFill>
                <a:latin typeface="+mj-ea"/>
              </a:rPr>
              <a:t>—</a:t>
            </a:r>
            <a:r>
              <a:rPr lang="zh-CN" altLang="en-US" sz="2400" kern="0" dirty="0">
                <a:solidFill>
                  <a:srgbClr val="FF0000"/>
                </a:solidFill>
                <a:latin typeface="+mj-ea"/>
              </a:rPr>
              <a:t>卡片管理</a:t>
            </a:r>
            <a:endParaRPr lang="zh-CN" altLang="en-US" sz="2400" kern="1200" dirty="0">
              <a:solidFill>
                <a:srgbClr val="FF0000"/>
              </a:solidFill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7025937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l="12201" r="16926" b="6729"/>
          <a:stretch/>
        </p:blipFill>
        <p:spPr>
          <a:xfrm>
            <a:off x="1115616" y="1527517"/>
            <a:ext cx="6480720" cy="5330483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981075"/>
            <a:ext cx="7776864" cy="548195"/>
          </a:xfrm>
        </p:spPr>
        <p:txBody>
          <a:bodyPr/>
          <a:lstStyle/>
          <a:p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点击所网站的“仪器共享管理平台登录入口”</a:t>
            </a:r>
            <a:endParaRPr lang="en-US" altLang="zh-CN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125014" y="6318250"/>
            <a:ext cx="1865650" cy="53975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zh-CN" altLang="en-US"/>
          </a:p>
        </p:txBody>
      </p:sp>
      <p:sp>
        <p:nvSpPr>
          <p:cNvPr id="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07950" y="85725"/>
            <a:ext cx="8229600" cy="606425"/>
          </a:xfrm>
        </p:spPr>
        <p:txBody>
          <a:bodyPr/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三、用户登录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从所网站链接登录</a:t>
            </a:r>
          </a:p>
        </p:txBody>
      </p:sp>
    </p:spTree>
    <p:extLst>
      <p:ext uri="{BB962C8B-B14F-4D97-AF65-F5344CB8AC3E}">
        <p14:creationId xmlns:p14="http://schemas.microsoft.com/office/powerpoint/2010/main" val="16614993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srgbClr val="FFFFFF"/>
                </a:solidFill>
              </a:rPr>
              <a:pPr/>
              <a:t>12</a:t>
            </a:fld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998376" y="1772816"/>
            <a:ext cx="7174023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网    址：</a:t>
            </a:r>
            <a:r>
              <a:rPr lang="en-US" altLang="zh-CN" dirty="0">
                <a:ea typeface="黑体" panose="02010609060101010101" pitchFamily="49" charset="-122"/>
                <a:cs typeface="Times New Roman" panose="02020603050405020304" pitchFamily="18" charset="0"/>
              </a:rPr>
              <a:t>http://samp.cas.cn</a:t>
            </a:r>
          </a:p>
          <a:p>
            <a:r>
              <a:rPr lang="zh-CN" altLang="en-US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浏 览 器：</a:t>
            </a:r>
            <a:r>
              <a:rPr lang="en-US" altLang="zh-CN" dirty="0">
                <a:ea typeface="黑体" panose="02010609060101010101" pitchFamily="49" charset="-122"/>
                <a:cs typeface="Times New Roman" panose="02020603050405020304" pitchFamily="18" charset="0"/>
              </a:rPr>
              <a:t>chrome44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以上，或</a:t>
            </a:r>
            <a:r>
              <a:rPr lang="en-US" altLang="zh-CN" dirty="0">
                <a:ea typeface="黑体" panose="02010609060101010101" pitchFamily="49" charset="-122"/>
                <a:cs typeface="Times New Roman" panose="02020603050405020304" pitchFamily="18" charset="0"/>
              </a:rPr>
              <a:t>IE10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以上</a:t>
            </a:r>
            <a:endParaRPr lang="en-US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060575" indent="-2060575"/>
            <a:r>
              <a:rPr lang="zh-CN" altLang="en-US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界    面：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由于用户权限不同，登录后看到的模块也相应不同</a:t>
            </a:r>
          </a:p>
          <a:p>
            <a:endParaRPr lang="en-US" altLang="zh-CN" dirty="0">
              <a:latin typeface="+mn-ea"/>
            </a:endParaRPr>
          </a:p>
        </p:txBody>
      </p:sp>
      <p:sp>
        <p:nvSpPr>
          <p:cNvPr id="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07950" y="85725"/>
            <a:ext cx="8229600" cy="606425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三、用户登录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浏览器直接登录</a:t>
            </a:r>
          </a:p>
        </p:txBody>
      </p:sp>
    </p:spTree>
    <p:extLst>
      <p:ext uri="{BB962C8B-B14F-4D97-AF65-F5344CB8AC3E}">
        <p14:creationId xmlns:p14="http://schemas.microsoft.com/office/powerpoint/2010/main" val="3618237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srgbClr val="FFFFFF"/>
                </a:solidFill>
              </a:rPr>
              <a:pPr/>
              <a:t>13</a:t>
            </a:fld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704702" y="1196752"/>
            <a:ext cx="7632848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访问：</a:t>
            </a:r>
            <a:r>
              <a:rPr lang="en-US" altLang="zh-CN" sz="2800" b="1" dirty="0">
                <a:ea typeface="黑体" panose="02010609060101010101" pitchFamily="49" charset="-122"/>
                <a:cs typeface="Times New Roman" panose="02020603050405020304" pitchFamily="18" charset="0"/>
                <a:hlinkClick r:id="rId2"/>
              </a:rPr>
              <a:t>http://samp.cas.cn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，点击左上角的“</a:t>
            </a:r>
            <a:r>
              <a:rPr lang="en-US" altLang="zh-CN" sz="2800" dirty="0">
                <a:ea typeface="黑体" panose="02010609060101010101" pitchFamily="49" charset="-122"/>
                <a:cs typeface="Times New Roman" panose="02020603050405020304" pitchFamily="18" charset="0"/>
              </a:rPr>
              <a:t>APP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移动应用下载”可转到扫码下载页面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或直接通过浏览器访问页面：</a:t>
            </a:r>
            <a:r>
              <a:rPr lang="en-US" altLang="zh-CN" sz="2800" b="1" dirty="0">
                <a:ea typeface="黑体" panose="02010609060101010101" pitchFamily="49" charset="-122"/>
                <a:cs typeface="Times New Roman" panose="02020603050405020304" pitchFamily="18" charset="0"/>
                <a:hlinkClick r:id="rId3"/>
              </a:rPr>
              <a:t>http://samp.cas.cn/sams/mobileDownload.jsp</a:t>
            </a:r>
            <a:endParaRPr lang="en-US" altLang="zh-CN" sz="2800" b="1" dirty="0"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手机扫码下载</a:t>
            </a:r>
            <a:r>
              <a:rPr lang="en-US" altLang="zh-CN" sz="2800" b="1" dirty="0">
                <a:ea typeface="黑体" panose="02010609060101010101" pitchFamily="49" charset="-122"/>
                <a:cs typeface="Times New Roman" panose="02020603050405020304" pitchFamily="18" charset="0"/>
              </a:rPr>
              <a:t>APP</a:t>
            </a:r>
          </a:p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安装，运行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用申请的账户和密码登录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07950" y="85725"/>
            <a:ext cx="8229600" cy="606425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三、用户登录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手机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APP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登录</a:t>
            </a:r>
          </a:p>
        </p:txBody>
      </p:sp>
    </p:spTree>
    <p:extLst>
      <p:ext uri="{BB962C8B-B14F-4D97-AF65-F5344CB8AC3E}">
        <p14:creationId xmlns:p14="http://schemas.microsoft.com/office/powerpoint/2010/main" val="40677666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r="1176" b="2806"/>
          <a:stretch/>
        </p:blipFill>
        <p:spPr>
          <a:xfrm>
            <a:off x="72008" y="970681"/>
            <a:ext cx="9036496" cy="5554663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5496" y="1340768"/>
            <a:ext cx="1008112" cy="288032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zh-CN" altLang="en-US"/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8182744" y="1268760"/>
            <a:ext cx="1008112" cy="288032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zh-CN" altLang="en-US"/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576064" y="1052736"/>
            <a:ext cx="1008112" cy="288032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zh-CN" altLang="en-US"/>
          </a:p>
        </p:txBody>
      </p:sp>
      <p:sp>
        <p:nvSpPr>
          <p:cNvPr id="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07950" y="85725"/>
            <a:ext cx="8229600" cy="606425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三、用户登录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 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手机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APP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登录</a:t>
            </a:r>
          </a:p>
        </p:txBody>
      </p:sp>
    </p:spTree>
    <p:extLst>
      <p:ext uri="{BB962C8B-B14F-4D97-AF65-F5344CB8AC3E}">
        <p14:creationId xmlns:p14="http://schemas.microsoft.com/office/powerpoint/2010/main" val="20099567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b="2806"/>
          <a:stretch/>
        </p:blipFill>
        <p:spPr>
          <a:xfrm>
            <a:off x="0" y="898673"/>
            <a:ext cx="9144000" cy="5554663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57200" y="2636912"/>
            <a:ext cx="8147248" cy="432047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0" hangingPunct="0"/>
            <a:r>
              <a:rPr lang="en-US" altLang="zh-CN" sz="2800" b="1" dirty="0">
                <a:solidFill>
                  <a:srgbClr val="FF3300"/>
                </a:solidFill>
                <a:latin typeface="+mj-lt"/>
                <a:ea typeface="+mj-ea"/>
                <a:cs typeface="+mj-cs"/>
              </a:rPr>
              <a:t>http://samp.cas.cn/sams/mobileDownload.jsp</a:t>
            </a:r>
            <a:endParaRPr lang="zh-CN" altLang="en-US" sz="2800" b="1" dirty="0">
              <a:solidFill>
                <a:srgbClr val="FF33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107950" y="85725"/>
            <a:ext cx="8229600" cy="60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0" hangingPunct="0">
              <a:defRPr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defRPr>
            </a:lvl1pPr>
            <a:lvl2pPr eaLnBrk="0" hangingPunct="0">
              <a:defRPr sz="2800" b="1">
                <a:solidFill>
                  <a:srgbClr val="FF3300"/>
                </a:solidFill>
                <a:latin typeface="Arial" charset="0"/>
                <a:ea typeface="黑体" pitchFamily="2" charset="-122"/>
              </a:defRPr>
            </a:lvl2pPr>
            <a:lvl3pPr eaLnBrk="0" hangingPunct="0">
              <a:defRPr sz="2800" b="1">
                <a:solidFill>
                  <a:srgbClr val="FF3300"/>
                </a:solidFill>
                <a:latin typeface="Arial" charset="0"/>
                <a:ea typeface="黑体" pitchFamily="2" charset="-122"/>
              </a:defRPr>
            </a:lvl3pPr>
            <a:lvl4pPr eaLnBrk="0" hangingPunct="0">
              <a:defRPr sz="2800" b="1">
                <a:solidFill>
                  <a:srgbClr val="FF3300"/>
                </a:solidFill>
                <a:latin typeface="Arial" charset="0"/>
                <a:ea typeface="黑体" pitchFamily="2" charset="-122"/>
              </a:defRPr>
            </a:lvl4pPr>
            <a:lvl5pPr eaLnBrk="0" hangingPunct="0">
              <a:defRPr sz="2800" b="1">
                <a:solidFill>
                  <a:srgbClr val="FF3300"/>
                </a:solidFill>
                <a:latin typeface="Arial" charset="0"/>
                <a:ea typeface="黑体" pitchFamily="2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3300"/>
                </a:solidFill>
                <a:latin typeface="Arial" charset="0"/>
                <a:ea typeface="黑体" pitchFamily="2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3300"/>
                </a:solidFill>
                <a:latin typeface="Arial" charset="0"/>
                <a:ea typeface="黑体" pitchFamily="2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3300"/>
                </a:solidFill>
                <a:latin typeface="Arial" charset="0"/>
                <a:ea typeface="黑体" pitchFamily="2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3300"/>
                </a:solidFill>
                <a:latin typeface="Arial" charset="0"/>
                <a:ea typeface="黑体" pitchFamily="2" charset="-122"/>
              </a:defRPr>
            </a:lvl9pPr>
          </a:lstStyle>
          <a:p>
            <a:r>
              <a:rPr lang="zh-CN" altLang="en-US" dirty="0"/>
              <a:t>三、用户登录</a:t>
            </a:r>
            <a:r>
              <a:rPr lang="en-US" altLang="zh-CN" dirty="0"/>
              <a:t>-</a:t>
            </a:r>
            <a:r>
              <a:rPr lang="zh-CN" altLang="en-US" dirty="0"/>
              <a:t>手机</a:t>
            </a:r>
            <a:r>
              <a:rPr lang="en-US" altLang="zh-CN" dirty="0"/>
              <a:t>APP</a:t>
            </a:r>
            <a:r>
              <a:rPr lang="zh-CN" altLang="en-US" dirty="0"/>
              <a:t>登录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927225"/>
            <a:ext cx="2304256" cy="606425"/>
          </a:xfrm>
        </p:spPr>
        <p:txBody>
          <a:bodyPr/>
          <a:lstStyle/>
          <a:p>
            <a:r>
              <a:rPr lang="en-US" altLang="zh-CN" sz="2000" dirty="0"/>
              <a:t>APP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移动应用下载</a:t>
            </a:r>
          </a:p>
        </p:txBody>
      </p:sp>
    </p:spTree>
    <p:extLst>
      <p:ext uri="{BB962C8B-B14F-4D97-AF65-F5344CB8AC3E}">
        <p14:creationId xmlns:p14="http://schemas.microsoft.com/office/powerpoint/2010/main" val="1347917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1176" y="1052736"/>
            <a:ext cx="8229600" cy="606425"/>
          </a:xfrm>
        </p:spPr>
        <p:txBody>
          <a:bodyPr/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手机</a:t>
            </a:r>
            <a:r>
              <a:rPr lang="en-US" altLang="zh-CN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APP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界面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l="37400" t="7166" r="37401" b="9681"/>
          <a:stretch/>
        </p:blipFill>
        <p:spPr>
          <a:xfrm>
            <a:off x="4355976" y="836712"/>
            <a:ext cx="2808312" cy="5791722"/>
          </a:xfrm>
          <a:prstGeom prst="rect">
            <a:avLst/>
          </a:prstGeom>
        </p:spPr>
      </p:pic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07950" y="85725"/>
            <a:ext cx="8229600" cy="60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0" hangingPunct="0">
              <a:defRPr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defRPr>
            </a:lvl1pPr>
            <a:lvl2pPr eaLnBrk="0" hangingPunct="0">
              <a:defRPr sz="2800" b="1">
                <a:solidFill>
                  <a:srgbClr val="FF3300"/>
                </a:solidFill>
                <a:latin typeface="Arial" charset="0"/>
                <a:ea typeface="黑体" pitchFamily="2" charset="-122"/>
              </a:defRPr>
            </a:lvl2pPr>
            <a:lvl3pPr eaLnBrk="0" hangingPunct="0">
              <a:defRPr sz="2800" b="1">
                <a:solidFill>
                  <a:srgbClr val="FF3300"/>
                </a:solidFill>
                <a:latin typeface="Arial" charset="0"/>
                <a:ea typeface="黑体" pitchFamily="2" charset="-122"/>
              </a:defRPr>
            </a:lvl3pPr>
            <a:lvl4pPr eaLnBrk="0" hangingPunct="0">
              <a:defRPr sz="2800" b="1">
                <a:solidFill>
                  <a:srgbClr val="FF3300"/>
                </a:solidFill>
                <a:latin typeface="Arial" charset="0"/>
                <a:ea typeface="黑体" pitchFamily="2" charset="-122"/>
              </a:defRPr>
            </a:lvl4pPr>
            <a:lvl5pPr eaLnBrk="0" hangingPunct="0">
              <a:defRPr sz="2800" b="1">
                <a:solidFill>
                  <a:srgbClr val="FF3300"/>
                </a:solidFill>
                <a:latin typeface="Arial" charset="0"/>
                <a:ea typeface="黑体" pitchFamily="2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3300"/>
                </a:solidFill>
                <a:latin typeface="Arial" charset="0"/>
                <a:ea typeface="黑体" pitchFamily="2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3300"/>
                </a:solidFill>
                <a:latin typeface="Arial" charset="0"/>
                <a:ea typeface="黑体" pitchFamily="2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3300"/>
                </a:solidFill>
                <a:latin typeface="Arial" charset="0"/>
                <a:ea typeface="黑体" pitchFamily="2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3300"/>
                </a:solidFill>
                <a:latin typeface="Arial" charset="0"/>
                <a:ea typeface="黑体" pitchFamily="2" charset="-122"/>
              </a:defRPr>
            </a:lvl9pPr>
          </a:lstStyle>
          <a:p>
            <a:r>
              <a:rPr lang="zh-CN" altLang="en-US" dirty="0"/>
              <a:t>三、用户登录</a:t>
            </a:r>
            <a:r>
              <a:rPr lang="en-US" altLang="zh-CN" dirty="0"/>
              <a:t>-</a:t>
            </a:r>
            <a:r>
              <a:rPr lang="zh-CN" altLang="en-US" dirty="0"/>
              <a:t>手机</a:t>
            </a:r>
            <a:r>
              <a:rPr lang="en-US" altLang="zh-CN" dirty="0"/>
              <a:t>APP</a:t>
            </a:r>
            <a:r>
              <a:rPr lang="zh-CN" altLang="en-US" dirty="0"/>
              <a:t>登录</a:t>
            </a:r>
          </a:p>
        </p:txBody>
      </p:sp>
    </p:spTree>
    <p:extLst>
      <p:ext uri="{BB962C8B-B14F-4D97-AF65-F5344CB8AC3E}">
        <p14:creationId xmlns:p14="http://schemas.microsoft.com/office/powerpoint/2010/main" val="175444163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07950" y="85725"/>
            <a:ext cx="8229600" cy="606425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四、界面介绍</a:t>
            </a:r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179512" y="768623"/>
            <a:ext cx="2383134" cy="504056"/>
          </a:xfrm>
        </p:spPr>
        <p:txBody>
          <a:bodyPr/>
          <a:lstStyle/>
          <a:p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登录界面</a:t>
            </a:r>
          </a:p>
        </p:txBody>
      </p:sp>
      <p:sp>
        <p:nvSpPr>
          <p:cNvPr id="4" name="矩形 3"/>
          <p:cNvSpPr/>
          <p:nvPr/>
        </p:nvSpPr>
        <p:spPr>
          <a:xfrm>
            <a:off x="179512" y="1841917"/>
            <a:ext cx="2790056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首页内容：</a:t>
            </a:r>
            <a:endParaRPr lang="en-US" altLang="zh-CN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快捷通道</a:t>
            </a:r>
            <a:endParaRPr lang="en-US" altLang="zh-CN" sz="28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通知公告</a:t>
            </a:r>
            <a:endParaRPr lang="en-US" altLang="zh-CN" sz="28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我的委托单</a:t>
            </a:r>
            <a:endParaRPr lang="en-US" altLang="zh-CN" sz="28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我收藏的委托单</a:t>
            </a:r>
            <a:endParaRPr lang="en-US" altLang="zh-CN" sz="28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我关注的仪器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/>
          <a:srcRect l="9839" t="19760" r="30312" b="8421"/>
          <a:stretch/>
        </p:blipFill>
        <p:spPr>
          <a:xfrm>
            <a:off x="2864942" y="1349152"/>
            <a:ext cx="6279058" cy="4709294"/>
          </a:xfrm>
          <a:prstGeom prst="rect">
            <a:avLst/>
          </a:prstGeom>
        </p:spPr>
      </p:pic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7668344" y="1841916"/>
            <a:ext cx="1152128" cy="362947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zh-CN" altLang="en-US"/>
          </a:p>
        </p:txBody>
      </p:sp>
      <p:sp>
        <p:nvSpPr>
          <p:cNvPr id="11" name="TextBox 4"/>
          <p:cNvSpPr txBox="1">
            <a:spLocks noChangeArrowheads="1"/>
          </p:cNvSpPr>
          <p:nvPr/>
        </p:nvSpPr>
        <p:spPr bwMode="auto">
          <a:xfrm>
            <a:off x="2864942" y="1880317"/>
            <a:ext cx="1152128" cy="362947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zh-CN" altLang="en-US"/>
          </a:p>
        </p:txBody>
      </p:sp>
      <p:sp>
        <p:nvSpPr>
          <p:cNvPr id="12" name="TextBox 4"/>
          <p:cNvSpPr txBox="1">
            <a:spLocks noChangeArrowheads="1"/>
          </p:cNvSpPr>
          <p:nvPr/>
        </p:nvSpPr>
        <p:spPr bwMode="auto">
          <a:xfrm>
            <a:off x="2843412" y="3080751"/>
            <a:ext cx="1602432" cy="362947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zh-CN" altLang="en-US"/>
          </a:p>
        </p:txBody>
      </p:sp>
      <p:sp>
        <p:nvSpPr>
          <p:cNvPr id="13" name="TextBox 4"/>
          <p:cNvSpPr txBox="1">
            <a:spLocks noChangeArrowheads="1"/>
          </p:cNvSpPr>
          <p:nvPr/>
        </p:nvSpPr>
        <p:spPr bwMode="auto">
          <a:xfrm>
            <a:off x="2864942" y="4813339"/>
            <a:ext cx="1602432" cy="362947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zh-CN" altLang="en-US"/>
          </a:p>
        </p:txBody>
      </p:sp>
      <p:sp>
        <p:nvSpPr>
          <p:cNvPr id="14" name="TextBox 4"/>
          <p:cNvSpPr txBox="1">
            <a:spLocks noChangeArrowheads="1"/>
          </p:cNvSpPr>
          <p:nvPr/>
        </p:nvSpPr>
        <p:spPr bwMode="auto">
          <a:xfrm>
            <a:off x="5292080" y="1412776"/>
            <a:ext cx="576064" cy="36004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通知公告：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可以浏览通知公告，“查看更多”跳转至“通知浏览”模块</a:t>
            </a:r>
          </a:p>
          <a:p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快捷通道：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包括预约申请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见“预约申请”模块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、仪器信息浏览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见“信息查阅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仪器信息浏览”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、功能信息浏览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见“信息查阅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功能信息浏览”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、近期待做实验</a:t>
            </a:r>
          </a:p>
          <a:p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我的委托单：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我预约的委托单，可查看委托单当前状态，追踪委托单状态，查看委托单详情</a:t>
            </a:r>
          </a:p>
          <a:p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我收藏的委托单：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可查看收藏的委托单，点击“复制”，可以复制该委托单的信息，进行新的预约</a:t>
            </a:r>
          </a:p>
          <a:p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我关注的仪器：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查看已关注的仪器，点击“预约”可直接预约。点击“取消关注”可取消关注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07950" y="85725"/>
            <a:ext cx="8229600" cy="606425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四、界面介绍</a:t>
            </a:r>
          </a:p>
        </p:txBody>
      </p:sp>
    </p:spTree>
    <p:extLst>
      <p:ext uri="{BB962C8B-B14F-4D97-AF65-F5344CB8AC3E}">
        <p14:creationId xmlns:p14="http://schemas.microsoft.com/office/powerpoint/2010/main" val="5779427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页面布局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l="5001" t="18500" r="8818" b="21020"/>
          <a:stretch/>
        </p:blipFill>
        <p:spPr>
          <a:xfrm>
            <a:off x="631825" y="1916832"/>
            <a:ext cx="7880350" cy="3456384"/>
          </a:xfrm>
          <a:prstGeom prst="rect">
            <a:avLst/>
          </a:prstGeom>
        </p:spPr>
      </p:pic>
      <p:sp>
        <p:nvSpPr>
          <p:cNvPr id="5" name="TextBox 4" title="导航区"/>
          <p:cNvSpPr txBox="1">
            <a:spLocks noChangeArrowheads="1"/>
          </p:cNvSpPr>
          <p:nvPr/>
        </p:nvSpPr>
        <p:spPr bwMode="auto">
          <a:xfrm>
            <a:off x="2370361" y="1844824"/>
            <a:ext cx="6141814" cy="58477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导航栏</a:t>
            </a: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2370361" y="2542252"/>
            <a:ext cx="6141814" cy="3046988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en-US" altLang="zh-CN" dirty="0"/>
          </a:p>
          <a:p>
            <a:r>
              <a:rPr lang="zh-CN" altLang="en-US" dirty="0">
                <a:solidFill>
                  <a:srgbClr val="FF0000"/>
                </a:solidFill>
                <a:latin typeface="+mj-ea"/>
                <a:ea typeface="+mj-ea"/>
              </a:rPr>
              <a:t>业务处理区</a:t>
            </a:r>
            <a:endParaRPr lang="en-US" altLang="zh-CN" dirty="0">
              <a:solidFill>
                <a:srgbClr val="FF0000"/>
              </a:solidFill>
              <a:latin typeface="+mj-ea"/>
              <a:ea typeface="+mj-ea"/>
            </a:endParaRPr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631825" y="1844824"/>
            <a:ext cx="1563911" cy="3046988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b="1" dirty="0">
                <a:solidFill>
                  <a:srgbClr val="FF0000"/>
                </a:solidFill>
                <a:latin typeface="+mj-ea"/>
                <a:ea typeface="+mj-ea"/>
              </a:rPr>
              <a:t>菜单栏</a:t>
            </a:r>
          </a:p>
        </p:txBody>
      </p:sp>
      <p:sp>
        <p:nvSpPr>
          <p:cNvPr id="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07950" y="85725"/>
            <a:ext cx="8229600" cy="606425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四、界面介绍</a:t>
            </a:r>
          </a:p>
        </p:txBody>
      </p:sp>
    </p:spTree>
    <p:extLst>
      <p:ext uri="{BB962C8B-B14F-4D97-AF65-F5344CB8AC3E}">
        <p14:creationId xmlns:p14="http://schemas.microsoft.com/office/powerpoint/2010/main" val="5737224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矩形 1"/>
          <p:cNvSpPr>
            <a:spLocks noChangeArrowheads="1"/>
          </p:cNvSpPr>
          <p:nvPr/>
        </p:nvSpPr>
        <p:spPr bwMode="auto">
          <a:xfrm>
            <a:off x="3203848" y="1052736"/>
            <a:ext cx="1877437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457200" indent="-457200">
              <a:lnSpc>
                <a:spcPct val="150000"/>
              </a:lnSpc>
              <a:buClr>
                <a:srgbClr val="FF0000"/>
              </a:buClr>
              <a:buSzPct val="100000"/>
              <a:buFont typeface="Wingdings" pitchFamily="2" charset="2"/>
              <a:buChar char="p"/>
            </a:pP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平台简介</a:t>
            </a:r>
            <a:endParaRPr lang="en-US" altLang="zh-CN" sz="2400" b="1" dirty="0">
              <a:latin typeface="微软雅黑" pitchFamily="34" charset="-122"/>
              <a:ea typeface="微软雅黑" pitchFamily="34" charset="-122"/>
            </a:endParaRPr>
          </a:p>
          <a:p>
            <a:pPr marL="457200" indent="-457200">
              <a:lnSpc>
                <a:spcPct val="150000"/>
              </a:lnSpc>
              <a:buClr>
                <a:srgbClr val="FF0000"/>
              </a:buClr>
              <a:buSzPct val="100000"/>
              <a:buFont typeface="Wingdings" pitchFamily="2" charset="2"/>
              <a:buChar char="p"/>
            </a:pP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新建用户</a:t>
            </a:r>
            <a:endParaRPr lang="en-US" altLang="zh-CN" sz="2400" b="1" dirty="0">
              <a:latin typeface="微软雅黑" pitchFamily="34" charset="-122"/>
              <a:ea typeface="微软雅黑" pitchFamily="34" charset="-122"/>
            </a:endParaRPr>
          </a:p>
          <a:p>
            <a:pPr marL="457200" indent="-457200">
              <a:lnSpc>
                <a:spcPct val="150000"/>
              </a:lnSpc>
              <a:buClr>
                <a:srgbClr val="FF0000"/>
              </a:buClr>
              <a:buSzPct val="100000"/>
              <a:buFont typeface="Wingdings" pitchFamily="2" charset="2"/>
              <a:buChar char="p"/>
            </a:pP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用户登录</a:t>
            </a:r>
            <a:endParaRPr lang="en-US" altLang="zh-CN" sz="2400" b="1" dirty="0">
              <a:latin typeface="微软雅黑" pitchFamily="34" charset="-122"/>
              <a:ea typeface="微软雅黑" pitchFamily="34" charset="-122"/>
            </a:endParaRPr>
          </a:p>
          <a:p>
            <a:pPr marL="457200" indent="-457200">
              <a:lnSpc>
                <a:spcPct val="150000"/>
              </a:lnSpc>
              <a:buClr>
                <a:srgbClr val="FF0000"/>
              </a:buClr>
              <a:buSzPct val="100000"/>
              <a:buFont typeface="Wingdings" pitchFamily="2" charset="2"/>
              <a:buChar char="p"/>
            </a:pP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界面介绍</a:t>
            </a:r>
            <a:endParaRPr lang="en-US" altLang="zh-CN" sz="2400" b="1" dirty="0">
              <a:latin typeface="微软雅黑" pitchFamily="34" charset="-122"/>
              <a:ea typeface="微软雅黑" pitchFamily="34" charset="-122"/>
            </a:endParaRPr>
          </a:p>
          <a:p>
            <a:pPr marL="457200" indent="-457200">
              <a:lnSpc>
                <a:spcPct val="150000"/>
              </a:lnSpc>
              <a:buClr>
                <a:srgbClr val="FF0000"/>
              </a:buClr>
              <a:buSzPct val="100000"/>
              <a:buFont typeface="Wingdings" pitchFamily="2" charset="2"/>
              <a:buChar char="p"/>
            </a:pP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业务办理</a:t>
            </a:r>
            <a:endParaRPr lang="en-US" altLang="zh-CN" sz="2400" b="1" dirty="0">
              <a:latin typeface="微软雅黑" pitchFamily="34" charset="-122"/>
              <a:ea typeface="微软雅黑" pitchFamily="34" charset="-122"/>
            </a:endParaRPr>
          </a:p>
          <a:p>
            <a:pPr marL="457200" indent="-457200">
              <a:lnSpc>
                <a:spcPct val="150000"/>
              </a:lnSpc>
              <a:buClr>
                <a:srgbClr val="FF0000"/>
              </a:buClr>
              <a:buSzPct val="100000"/>
              <a:buFont typeface="Wingdings" pitchFamily="2" charset="2"/>
              <a:buChar char="p"/>
            </a:pP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刷卡使用</a:t>
            </a:r>
            <a:endParaRPr lang="en-US" altLang="zh-CN" sz="2400" b="1" dirty="0">
              <a:latin typeface="微软雅黑" pitchFamily="34" charset="-122"/>
              <a:ea typeface="微软雅黑" pitchFamily="34" charset="-122"/>
            </a:endParaRPr>
          </a:p>
          <a:p>
            <a:pPr marL="457200" indent="-457200">
              <a:lnSpc>
                <a:spcPct val="150000"/>
              </a:lnSpc>
              <a:buClr>
                <a:srgbClr val="FF0000"/>
              </a:buClr>
              <a:buSzPct val="100000"/>
              <a:buFont typeface="Wingdings" pitchFamily="2" charset="2"/>
              <a:buChar char="p"/>
            </a:pP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所外仪器</a:t>
            </a:r>
            <a:endParaRPr lang="en-US" altLang="zh-CN" sz="2400" b="1" dirty="0">
              <a:latin typeface="微软雅黑" pitchFamily="34" charset="-122"/>
              <a:ea typeface="微软雅黑" pitchFamily="34" charset="-122"/>
            </a:endParaRPr>
          </a:p>
          <a:p>
            <a:pPr marL="457200" indent="-457200">
              <a:lnSpc>
                <a:spcPct val="150000"/>
              </a:lnSpc>
              <a:buClr>
                <a:srgbClr val="FF0000"/>
              </a:buClr>
              <a:buSzPct val="100000"/>
              <a:buFont typeface="Wingdings" pitchFamily="2" charset="2"/>
              <a:buChar char="p"/>
            </a:pP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小结</a:t>
            </a:r>
            <a:endParaRPr lang="en-US" altLang="zh-CN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58" name="矩形 2"/>
          <p:cNvSpPr>
            <a:spLocks noChangeArrowheads="1"/>
          </p:cNvSpPr>
          <p:nvPr/>
        </p:nvSpPr>
        <p:spPr bwMode="auto">
          <a:xfrm>
            <a:off x="179388" y="74613"/>
            <a:ext cx="90601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大纲</a:t>
            </a:r>
            <a:endParaRPr lang="en-US" altLang="zh-CN" sz="2800" b="1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五、业务办理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检测预约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1800200"/>
          </a:xfrm>
        </p:spPr>
        <p:txBody>
          <a:bodyPr/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仪器查询：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依次单击导航栏的“预约申请”、菜单栏的“预约申请”，可进入预约界面。设定查询条件，尽可能使用模糊查询，单击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查询界面不支持回车</a:t>
            </a:r>
            <a:r>
              <a:rPr lang="en-US" altLang="zh-CN" sz="2800" baseline="30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*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，下同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“查询”，可显示查询结果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l="8263" t="19761" r="9837" b="22280"/>
          <a:stretch/>
        </p:blipFill>
        <p:spPr>
          <a:xfrm>
            <a:off x="457200" y="2780928"/>
            <a:ext cx="8302835" cy="3672408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222750" y="2852936"/>
            <a:ext cx="925314" cy="353069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2293466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五、业务办理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检测预约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1800200"/>
          </a:xfrm>
        </p:spPr>
        <p:txBody>
          <a:bodyPr/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查看仪器功能：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单击查询结果中的“仪器名称”，可弹出“仪器档案卡”，可查看该仪器的仪器操作员姓名、放置地点、分析项目、收费标准等信息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/>
          <a:srcRect t="10074" b="6768"/>
          <a:stretch/>
        </p:blipFill>
        <p:spPr>
          <a:xfrm>
            <a:off x="0" y="2137607"/>
            <a:ext cx="9144000" cy="4752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474356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五、业务办理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检测预约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1800200"/>
          </a:xfrm>
        </p:spPr>
        <p:txBody>
          <a:bodyPr/>
          <a:lstStyle/>
          <a:p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确认：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根据仪器档案卡，前往实验室确认仪器和仪器管理员的状态和当前工作量，或根据“检测预约”查询结果可获得仪器管理员老师的电话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*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（在“信息查阅”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“仪器信息浏览”，找到该仪器，单击仪器名称，也可获得仪器操作员的电话）直接打电话仪器管理员老师确认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l="5001" t="22281" r="8818" b="34880"/>
          <a:stretch/>
        </p:blipFill>
        <p:spPr>
          <a:xfrm>
            <a:off x="457200" y="2690129"/>
            <a:ext cx="7880350" cy="24482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l="32675" t="27320" r="33463" b="26060"/>
          <a:stretch/>
        </p:blipFill>
        <p:spPr>
          <a:xfrm>
            <a:off x="6051281" y="3789040"/>
            <a:ext cx="3096344" cy="2664296"/>
          </a:xfrm>
          <a:prstGeom prst="rect">
            <a:avLst/>
          </a:prstGeom>
        </p:spPr>
      </p:pic>
      <p:sp>
        <p:nvSpPr>
          <p:cNvPr id="8" name="箭头: 右 7"/>
          <p:cNvSpPr/>
          <p:nvPr/>
        </p:nvSpPr>
        <p:spPr bwMode="auto">
          <a:xfrm rot="1401285">
            <a:off x="4940834" y="4384275"/>
            <a:ext cx="782388" cy="352786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bg1"/>
              </a:buClr>
              <a:buSzPct val="100000"/>
              <a:buFontTx/>
              <a:buNone/>
              <a:tabLst/>
            </a:pPr>
            <a:endParaRPr kumimoji="0" lang="zh-CN" altLang="en-US" sz="3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2195958" y="4109884"/>
            <a:ext cx="2520057" cy="238513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zh-CN" altLang="en-US" dirty="0"/>
          </a:p>
        </p:txBody>
      </p:sp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6051280" y="3914265"/>
            <a:ext cx="3092719" cy="2899111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2271178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145088"/>
          </a:xfrm>
        </p:spPr>
        <p:txBody>
          <a:bodyPr/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预约：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确认后，单击“信息查阅”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“仪器信息浏览”显示的该仪器开展的检测项目，或单击“预约申请”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“预约申请”，在业务处理区的“操作”列点击“预约按钮”（时钟样图标）</a:t>
            </a:r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107950" y="85725"/>
            <a:ext cx="8229600" cy="606425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五、业务办理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检测预约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899592" y="2780928"/>
            <a:ext cx="7200354" cy="3236324"/>
            <a:chOff x="539998" y="2924944"/>
            <a:chExt cx="7200354" cy="3236324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2"/>
            <a:srcRect l="18500" t="7166" r="31100" b="26061"/>
            <a:stretch/>
          </p:blipFill>
          <p:spPr>
            <a:xfrm>
              <a:off x="539998" y="2924944"/>
              <a:ext cx="3887986" cy="3219447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3"/>
            <a:srcRect l="64962" t="28580" r="10408" b="29841"/>
            <a:stretch/>
          </p:blipFill>
          <p:spPr>
            <a:xfrm>
              <a:off x="4673054" y="2924944"/>
              <a:ext cx="3067298" cy="3236324"/>
            </a:xfrm>
            <a:prstGeom prst="rect">
              <a:avLst/>
            </a:prstGeom>
          </p:spPr>
        </p:pic>
      </p:grp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7793136" y="3049563"/>
            <a:ext cx="306810" cy="2683693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7766998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729047"/>
            <a:ext cx="8229600" cy="1691841"/>
          </a:xfrm>
        </p:spPr>
        <p:txBody>
          <a:bodyPr/>
          <a:lstStyle/>
          <a:p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填写预约单：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依次逐项勾选或填写“样品信息”、“检测项目及标准”，确认无误后单击“保存”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添加仪器：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如同一样品需使用多台仪器，在“保存”前单击确认界面右上角的“添加仪器”，方法同上</a:t>
            </a:r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107950" y="85725"/>
            <a:ext cx="8229600" cy="606425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五、业务办理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检测预约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/>
          <a:srcRect l="10625" t="28580" r="12201" b="27321"/>
          <a:stretch/>
        </p:blipFill>
        <p:spPr>
          <a:xfrm>
            <a:off x="692598" y="3259464"/>
            <a:ext cx="8127874" cy="293273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l="11413" t="28580" r="12200" b="18501"/>
          <a:stretch/>
        </p:blipFill>
        <p:spPr>
          <a:xfrm>
            <a:off x="692598" y="2966190"/>
            <a:ext cx="8127875" cy="3519286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2555776" y="2492896"/>
            <a:ext cx="4176464" cy="4365104"/>
            <a:chOff x="2699792" y="2817621"/>
            <a:chExt cx="3744416" cy="3816424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4"/>
            <a:srcRect l="28738" t="18500" r="30312" b="14720"/>
            <a:stretch/>
          </p:blipFill>
          <p:spPr>
            <a:xfrm>
              <a:off x="2699792" y="2817621"/>
              <a:ext cx="3744416" cy="3816424"/>
            </a:xfrm>
            <a:prstGeom prst="rect">
              <a:avLst/>
            </a:prstGeom>
          </p:spPr>
        </p:pic>
        <p:sp>
          <p:nvSpPr>
            <p:cNvPr id="2" name="矩形 1"/>
            <p:cNvSpPr/>
            <p:nvPr/>
          </p:nvSpPr>
          <p:spPr bwMode="auto">
            <a:xfrm>
              <a:off x="5652120" y="2817621"/>
              <a:ext cx="576064" cy="251339"/>
            </a:xfrm>
            <a:prstGeom prst="rect">
              <a:avLst/>
            </a:prstGeom>
            <a:noFill/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bg1"/>
                </a:buClr>
                <a:buSzPct val="100000"/>
                <a:buFontTx/>
                <a:buNone/>
                <a:tabLst/>
              </a:pPr>
              <a:endParaRPr kumimoji="0" lang="zh-CN" altLang="en-US" sz="3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7067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/>
          <a:srcRect l="9838" t="46220" r="11413" b="28581"/>
          <a:stretch/>
        </p:blipFill>
        <p:spPr>
          <a:xfrm>
            <a:off x="-29047" y="2853829"/>
            <a:ext cx="9037512" cy="1872208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81075"/>
            <a:ext cx="8229600" cy="1583829"/>
          </a:xfrm>
        </p:spPr>
        <p:txBody>
          <a:bodyPr/>
          <a:lstStyle/>
          <a:p>
            <a:r>
              <a:rPr lang="zh-CN" altLang="en-US" sz="2800" dirty="0">
                <a:latin typeface="+mj-ea"/>
                <a:ea typeface="+mj-ea"/>
              </a:rPr>
              <a:t>在“首页</a:t>
            </a:r>
            <a:r>
              <a:rPr lang="en-US" altLang="zh-CN" sz="2800" dirty="0">
                <a:latin typeface="+mj-ea"/>
                <a:ea typeface="+mj-ea"/>
              </a:rPr>
              <a:t>-</a:t>
            </a:r>
            <a:r>
              <a:rPr lang="zh-CN" altLang="en-US" sz="2800" dirty="0">
                <a:latin typeface="+mj-ea"/>
                <a:ea typeface="+mj-ea"/>
              </a:rPr>
              <a:t>我的委托单”界面：可查看、复制、收藏</a:t>
            </a:r>
            <a:r>
              <a:rPr lang="en-US" altLang="zh-CN" sz="2800" dirty="0">
                <a:solidFill>
                  <a:srgbClr val="FF0000"/>
                </a:solidFill>
                <a:latin typeface="+mj-ea"/>
                <a:ea typeface="+mj-ea"/>
              </a:rPr>
              <a:t>*</a:t>
            </a:r>
            <a:r>
              <a:rPr lang="zh-CN" altLang="en-US" sz="2800" dirty="0">
                <a:latin typeface="+mj-ea"/>
                <a:ea typeface="+mj-ea"/>
              </a:rPr>
              <a:t>委托单，对未审核的可以修改或删除。对已审核的可以申请撤销</a:t>
            </a:r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107950" y="85725"/>
            <a:ext cx="8229600" cy="606425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五、业务办理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委托单管理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4288436" y="2516334"/>
            <a:ext cx="2653507" cy="1008113"/>
            <a:chOff x="4222749" y="4221088"/>
            <a:chExt cx="2653507" cy="1008113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3"/>
            <a:srcRect l="35825" t="32360" r="36613" b="50000"/>
            <a:stretch/>
          </p:blipFill>
          <p:spPr>
            <a:xfrm>
              <a:off x="4276540" y="4221088"/>
              <a:ext cx="2520280" cy="1008112"/>
            </a:xfrm>
            <a:prstGeom prst="rect">
              <a:avLst/>
            </a:prstGeom>
          </p:spPr>
        </p:pic>
        <p:sp>
          <p:nvSpPr>
            <p:cNvPr id="8" name="矩形 7"/>
            <p:cNvSpPr/>
            <p:nvPr/>
          </p:nvSpPr>
          <p:spPr bwMode="auto">
            <a:xfrm>
              <a:off x="4222749" y="4221089"/>
              <a:ext cx="2653507" cy="1008112"/>
            </a:xfrm>
            <a:prstGeom prst="rect">
              <a:avLst/>
            </a:prstGeom>
            <a:noFill/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bg1"/>
                </a:buClr>
                <a:buSzPct val="100000"/>
                <a:buFontTx/>
                <a:buNone/>
                <a:tabLst/>
              </a:pPr>
              <a:endParaRPr kumimoji="0" lang="zh-CN" altLang="en-US" sz="3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endParaRPr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4"/>
          <a:srcRect l="18500" t="13460" r="18194" b="13460"/>
          <a:stretch/>
        </p:blipFill>
        <p:spPr>
          <a:xfrm>
            <a:off x="4029576" y="4384363"/>
            <a:ext cx="3171229" cy="2288008"/>
          </a:xfrm>
          <a:prstGeom prst="rect">
            <a:avLst/>
          </a:prstGeom>
        </p:spPr>
      </p:pic>
      <p:cxnSp>
        <p:nvCxnSpPr>
          <p:cNvPr id="13" name="直接箭头连接符 12"/>
          <p:cNvCxnSpPr/>
          <p:nvPr/>
        </p:nvCxnSpPr>
        <p:spPr bwMode="auto">
          <a:xfrm flipH="1" flipV="1">
            <a:off x="6941943" y="2564904"/>
            <a:ext cx="1377035" cy="714037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6" name="直接箭头连接符 15"/>
          <p:cNvCxnSpPr>
            <a:endCxn id="15" idx="3"/>
          </p:cNvCxnSpPr>
          <p:nvPr/>
        </p:nvCxnSpPr>
        <p:spPr bwMode="auto">
          <a:xfrm flipH="1">
            <a:off x="7200805" y="4575733"/>
            <a:ext cx="1485995" cy="952634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281431779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99592" y="980728"/>
            <a:ext cx="7848872" cy="5145088"/>
          </a:xfrm>
        </p:spPr>
        <p:txBody>
          <a:bodyPr/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查看：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查看委托单详细信息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复制：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复制委托单，基本信息不变，修改委托时间等信息，生成新的委托单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修改：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对未审核或驳回的，可修改内容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删除：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对于未审核的委托单，可以删除委托单 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收藏：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收藏委托单，收藏后的委托单在登录后的首页会显示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取消收藏：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取消后首页收藏委托单中不再显示</a:t>
            </a:r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107950" y="85725"/>
            <a:ext cx="8229600" cy="606425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五、业务办理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委托单管理</a:t>
            </a:r>
          </a:p>
        </p:txBody>
      </p:sp>
    </p:spTree>
    <p:extLst>
      <p:ext uri="{BB962C8B-B14F-4D97-AF65-F5344CB8AC3E}">
        <p14:creationId xmlns:p14="http://schemas.microsoft.com/office/powerpoint/2010/main" val="244879527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五、业务办理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查询查阅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949" y="928464"/>
            <a:ext cx="8652085" cy="5145088"/>
          </a:xfrm>
        </p:spPr>
        <p:txBody>
          <a:bodyPr/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单击 “预约申请”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 “预约申请”，进入预约界面。设定查询条件，如不清楚具体信息，尽可能使用模糊查询，单击查询按钮，可显示结果</a:t>
            </a: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也可单击 “信息查阅”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“仪器概况”可查询仪器列表；或单击“仪器信息浏览”，设定条件进行查询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l="8263" t="19761" r="9837" b="22280"/>
          <a:stretch/>
        </p:blipFill>
        <p:spPr>
          <a:xfrm>
            <a:off x="457200" y="3068960"/>
            <a:ext cx="8302835" cy="3672408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222750" y="3147939"/>
            <a:ext cx="925314" cy="353069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3978830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199" y="836712"/>
            <a:ext cx="8229600" cy="5145088"/>
          </a:xfrm>
        </p:spPr>
        <p:txBody>
          <a:bodyPr/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仪器信息浏览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l="8263" t="21020" r="10625" b="2805"/>
          <a:stretch/>
        </p:blipFill>
        <p:spPr>
          <a:xfrm>
            <a:off x="221041" y="1556792"/>
            <a:ext cx="8701917" cy="5107639"/>
          </a:xfrm>
          <a:prstGeom prst="rect">
            <a:avLst/>
          </a:prstGeom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五、业务办理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查询查阅</a:t>
            </a:r>
          </a:p>
        </p:txBody>
      </p:sp>
    </p:spTree>
    <p:extLst>
      <p:ext uri="{BB962C8B-B14F-4D97-AF65-F5344CB8AC3E}">
        <p14:creationId xmlns:p14="http://schemas.microsoft.com/office/powerpoint/2010/main" val="215872394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199" y="836712"/>
            <a:ext cx="8229600" cy="5145088"/>
          </a:xfrm>
        </p:spPr>
        <p:txBody>
          <a:bodyPr/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功能信息浏览</a:t>
            </a:r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五、业务办理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查询查阅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8263" t="21020" r="10625" b="5331"/>
          <a:stretch/>
        </p:blipFill>
        <p:spPr>
          <a:xfrm>
            <a:off x="0" y="1408210"/>
            <a:ext cx="9144000" cy="5189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8661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l="9838" t="15981" r="12200" b="3381"/>
          <a:stretch/>
        </p:blipFill>
        <p:spPr>
          <a:xfrm>
            <a:off x="35496" y="908719"/>
            <a:ext cx="9056253" cy="585454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5496" y="116632"/>
            <a:ext cx="4633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0" hangingPunct="0"/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  <a:cs typeface="+mj-cs"/>
              </a:rPr>
              <a:t>一、仪器共享平台简介</a:t>
            </a:r>
            <a:r>
              <a:rPr lang="en-US" altLang="zh-CN" sz="2400" b="1" dirty="0">
                <a:solidFill>
                  <a:srgbClr val="FF0000"/>
                </a:solidFill>
                <a:latin typeface="+mj-ea"/>
                <a:ea typeface="+mj-ea"/>
                <a:cs typeface="+mj-cs"/>
              </a:rPr>
              <a:t>—</a:t>
            </a: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  <a:cs typeface="+mj-cs"/>
              </a:rPr>
              <a:t>背景</a:t>
            </a:r>
          </a:p>
        </p:txBody>
      </p:sp>
    </p:spTree>
    <p:extLst>
      <p:ext uri="{BB962C8B-B14F-4D97-AF65-F5344CB8AC3E}">
        <p14:creationId xmlns:p14="http://schemas.microsoft.com/office/powerpoint/2010/main" val="361953970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作用：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可在首页对本人常用仪器实现快速预约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添加关注：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在“预约申请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预约申请”界面，在查询结果中找到想关注的仪器，点“操作”列的“关注”按钮，可添加关注，再单击一次，可取消关注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/>
          <a:srcRect l="9051" t="21020" r="10395" b="22281"/>
          <a:stretch/>
        </p:blipFill>
        <p:spPr>
          <a:xfrm>
            <a:off x="683568" y="3324473"/>
            <a:ext cx="7365950" cy="3240360"/>
          </a:xfrm>
          <a:prstGeom prst="rect">
            <a:avLst/>
          </a:prstGeom>
        </p:spPr>
      </p:pic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07950" y="85725"/>
            <a:ext cx="8229600" cy="606425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五、业务办理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添加关注</a:t>
            </a:r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3903886" y="3324473"/>
            <a:ext cx="925314" cy="353069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zh-CN" altLang="en-US" dirty="0"/>
          </a:p>
        </p:txBody>
      </p:sp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457200" y="3861048"/>
            <a:ext cx="925314" cy="353069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zh-CN" altLang="en-US" dirty="0"/>
          </a:p>
        </p:txBody>
      </p:sp>
      <p:sp>
        <p:nvSpPr>
          <p:cNvPr id="11" name="TextBox 4"/>
          <p:cNvSpPr txBox="1">
            <a:spLocks noChangeArrowheads="1"/>
          </p:cNvSpPr>
          <p:nvPr/>
        </p:nvSpPr>
        <p:spPr bwMode="auto">
          <a:xfrm>
            <a:off x="7812360" y="4732115"/>
            <a:ext cx="237158" cy="353069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8965555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800" dirty="0">
                <a:latin typeface="+mj-ea"/>
                <a:ea typeface="+mj-ea"/>
              </a:rPr>
              <a:t>如添加关注的仪器没有在首页展示，单击“查看更多”即可跳转到“预约申请”</a:t>
            </a:r>
            <a:r>
              <a:rPr lang="en-US" altLang="zh-CN" sz="2800" dirty="0">
                <a:latin typeface="+mj-ea"/>
                <a:ea typeface="+mj-ea"/>
              </a:rPr>
              <a:t>-</a:t>
            </a:r>
            <a:r>
              <a:rPr lang="zh-CN" altLang="en-US" sz="2800" dirty="0">
                <a:latin typeface="+mj-ea"/>
                <a:ea typeface="+mj-ea"/>
              </a:rPr>
              <a:t>“预约申请”界面，该界面显示所有当前关注的仪器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l="8263" t="28920" r="8819" b="38321"/>
          <a:stretch/>
        </p:blipFill>
        <p:spPr>
          <a:xfrm>
            <a:off x="781013" y="2420888"/>
            <a:ext cx="7581974" cy="1872208"/>
          </a:xfrm>
          <a:prstGeom prst="rect">
            <a:avLst/>
          </a:prstGeom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107950" y="85725"/>
            <a:ext cx="8229600" cy="606425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五、业务办理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添加关注</a:t>
            </a: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971600" y="2439833"/>
            <a:ext cx="925314" cy="353069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zh-CN" altLang="en-US" dirty="0"/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7486537" y="2439833"/>
            <a:ext cx="925314" cy="353069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5954699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功能：相同样品可快速生成预约单，对经常使用的预约单，可单击收藏，便于今后在首页找到</a:t>
            </a:r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107950" y="85725"/>
            <a:ext cx="8229600" cy="606425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五、业务办理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复制预约单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/>
          <a:srcRect l="8263" t="21020" r="10625" b="46220"/>
          <a:stretch/>
        </p:blipFill>
        <p:spPr>
          <a:xfrm>
            <a:off x="755576" y="3140968"/>
            <a:ext cx="7416824" cy="1872208"/>
          </a:xfrm>
          <a:prstGeom prst="rect">
            <a:avLst/>
          </a:prstGeom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4222750" y="3147939"/>
            <a:ext cx="925314" cy="353069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zh-CN" altLang="en-US" dirty="0"/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611560" y="3377084"/>
            <a:ext cx="925314" cy="353069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zh-CN" altLang="en-US" dirty="0"/>
          </a:p>
        </p:txBody>
      </p:sp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7761486" y="4509120"/>
            <a:ext cx="266898" cy="353069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8489548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>
                <a:latin typeface="+mj-ea"/>
                <a:ea typeface="+mj-ea"/>
              </a:rPr>
              <a:t>在“首页”</a:t>
            </a:r>
            <a:r>
              <a:rPr lang="en-US" altLang="zh-CN" dirty="0">
                <a:latin typeface="+mj-ea"/>
                <a:ea typeface="+mj-ea"/>
              </a:rPr>
              <a:t>-</a:t>
            </a:r>
            <a:r>
              <a:rPr lang="zh-CN" altLang="en-US" dirty="0">
                <a:latin typeface="+mj-ea"/>
                <a:ea typeface="+mj-ea"/>
              </a:rPr>
              <a:t>“我收藏的委托单”界面，可快速复制委托单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l="10625" t="21020" r="10625" b="2805"/>
          <a:stretch/>
        </p:blipFill>
        <p:spPr>
          <a:xfrm>
            <a:off x="971600" y="2244005"/>
            <a:ext cx="7200800" cy="4353347"/>
          </a:xfrm>
          <a:prstGeom prst="rect">
            <a:avLst/>
          </a:prstGeom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107950" y="85725"/>
            <a:ext cx="8229600" cy="606425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五、业务办理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复制预约单</a:t>
            </a: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619672" y="3671901"/>
            <a:ext cx="925314" cy="353069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zh-CN" altLang="en-US" dirty="0"/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7668344" y="3907160"/>
            <a:ext cx="360040" cy="353069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4635452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145088"/>
          </a:xfrm>
        </p:spPr>
        <p:txBody>
          <a:bodyPr/>
          <a:lstStyle/>
          <a:p>
            <a:r>
              <a:rPr lang="zh-CN" altLang="en-US" sz="2800" dirty="0">
                <a:latin typeface="+mj-ea"/>
                <a:ea typeface="+mj-ea"/>
              </a:rPr>
              <a:t>单击预约单右端“操作”列的“复制”，弹出预约单填写窗口，通过简单修改，可快速生成预约单，方法同上文中有关预约单的填写方法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l="16926" t="7167" r="18500" b="10940"/>
          <a:stretch/>
        </p:blipFill>
        <p:spPr>
          <a:xfrm>
            <a:off x="1475656" y="2168820"/>
            <a:ext cx="5904656" cy="4680174"/>
          </a:xfrm>
          <a:prstGeom prst="rect">
            <a:avLst/>
          </a:prstGeom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107950" y="85725"/>
            <a:ext cx="8229600" cy="606425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五、业务办理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复制预约单</a:t>
            </a:r>
          </a:p>
        </p:txBody>
      </p:sp>
    </p:spTree>
    <p:extLst>
      <p:ext uri="{BB962C8B-B14F-4D97-AF65-F5344CB8AC3E}">
        <p14:creationId xmlns:p14="http://schemas.microsoft.com/office/powerpoint/2010/main" val="55978183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六、刷卡使用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上机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81075"/>
            <a:ext cx="8229600" cy="4392141"/>
          </a:xfrm>
        </p:spPr>
        <p:txBody>
          <a:bodyPr/>
          <a:lstStyle/>
          <a:p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时间预约类</a:t>
            </a:r>
            <a:endParaRPr lang="en-US" altLang="zh-CN" sz="2800" b="1" dirty="0">
              <a:solidFill>
                <a:srgbClr val="FF0000"/>
              </a:solidFill>
              <a:latin typeface="+mj-ea"/>
              <a:ea typeface="+mj-ea"/>
            </a:endParaRPr>
          </a:p>
          <a:p>
            <a:pPr>
              <a:buClr>
                <a:srgbClr val="0000FF"/>
              </a:buClr>
              <a:buFont typeface="Wingdings" panose="05000000000000000000" pitchFamily="2" charset="2"/>
              <a:buChar char="ü"/>
            </a:pPr>
            <a:r>
              <a:rPr lang="zh-CN" altLang="en-US" sz="2400" dirty="0">
                <a:solidFill>
                  <a:srgbClr val="0000FF"/>
                </a:solidFill>
                <a:latin typeface="+mj-ea"/>
                <a:ea typeface="+mj-ea"/>
              </a:rPr>
              <a:t>必须预约模式：</a:t>
            </a:r>
            <a:r>
              <a:rPr lang="zh-CN" altLang="en-US" sz="2400" dirty="0">
                <a:latin typeface="+mj-ea"/>
                <a:ea typeface="+mj-ea"/>
              </a:rPr>
              <a:t>用户需在预约时间段之内方能刷卡上机，如实验所用时间超出预约时间，不强制下机，在非预约时间段内不能刷卡操作仪器</a:t>
            </a:r>
            <a:endParaRPr lang="en-US" altLang="zh-CN" sz="2400" dirty="0">
              <a:latin typeface="+mj-ea"/>
              <a:ea typeface="+mj-ea"/>
            </a:endParaRPr>
          </a:p>
          <a:p>
            <a:pPr>
              <a:buClr>
                <a:srgbClr val="0000FF"/>
              </a:buClr>
              <a:buFont typeface="Wingdings" panose="05000000000000000000" pitchFamily="2" charset="2"/>
              <a:buChar char="ü"/>
            </a:pPr>
            <a:r>
              <a:rPr lang="zh-CN" altLang="en-US" sz="2400" dirty="0">
                <a:solidFill>
                  <a:srgbClr val="0000FF"/>
                </a:solidFill>
                <a:latin typeface="+mj-ea"/>
                <a:ea typeface="+mj-ea"/>
              </a:rPr>
              <a:t>可不预约模式：</a:t>
            </a:r>
            <a:r>
              <a:rPr lang="zh-CN" altLang="en-US" sz="2400" dirty="0">
                <a:latin typeface="+mj-ea"/>
                <a:ea typeface="+mj-ea"/>
              </a:rPr>
              <a:t>随时刷卡并点击“自动预约”即可上机</a:t>
            </a:r>
            <a:endParaRPr lang="en-US" altLang="zh-CN" sz="2400" dirty="0">
              <a:latin typeface="+mj-ea"/>
              <a:ea typeface="+mj-ea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项目预约类</a:t>
            </a:r>
            <a:endParaRPr lang="en-US" altLang="zh-CN" sz="2800" b="1" dirty="0">
              <a:solidFill>
                <a:srgbClr val="FF0000"/>
              </a:solidFill>
              <a:latin typeface="+mj-ea"/>
              <a:ea typeface="+mj-ea"/>
            </a:endParaRPr>
          </a:p>
          <a:p>
            <a:pPr>
              <a:buClr>
                <a:srgbClr val="0000FF"/>
              </a:buClr>
              <a:buFont typeface="Wingdings" panose="05000000000000000000" pitchFamily="2" charset="2"/>
              <a:buChar char="ü"/>
            </a:pPr>
            <a:r>
              <a:rPr lang="zh-CN" altLang="en-US" sz="2400" dirty="0">
                <a:solidFill>
                  <a:srgbClr val="0000FF"/>
                </a:solidFill>
                <a:latin typeface="+mj-ea"/>
                <a:ea typeface="+mj-ea"/>
              </a:rPr>
              <a:t>必须预约模式：</a:t>
            </a:r>
            <a:r>
              <a:rPr lang="zh-CN" altLang="en-US" sz="2400" dirty="0">
                <a:latin typeface="+mj-ea"/>
                <a:ea typeface="+mj-ea"/>
              </a:rPr>
              <a:t>用户需在有预约单的情况下才能刷卡上机，刷卡后在列表中选择预约单，点击“检测分析”按钮解锁仪器。如当前用户没有委托单刷卡时则提示用户无权限</a:t>
            </a:r>
            <a:endParaRPr lang="en-US" altLang="zh-CN" sz="2400" dirty="0">
              <a:latin typeface="+mj-ea"/>
              <a:ea typeface="+mj-ea"/>
            </a:endParaRPr>
          </a:p>
          <a:p>
            <a:pPr>
              <a:buClr>
                <a:srgbClr val="0000FF"/>
              </a:buClr>
              <a:buFont typeface="Wingdings" panose="05000000000000000000" pitchFamily="2" charset="2"/>
              <a:buChar char="ü"/>
            </a:pPr>
            <a:r>
              <a:rPr lang="zh-CN" altLang="en-US" sz="2400" dirty="0">
                <a:solidFill>
                  <a:srgbClr val="0000FF"/>
                </a:solidFill>
                <a:latin typeface="+mj-ea"/>
                <a:ea typeface="+mj-ea"/>
              </a:rPr>
              <a:t>可不预约模式：</a:t>
            </a:r>
            <a:r>
              <a:rPr lang="zh-CN" altLang="en-US" sz="2400" dirty="0">
                <a:latin typeface="+mj-ea"/>
                <a:ea typeface="+mj-ea"/>
              </a:rPr>
              <a:t>随时刷卡并点击“自动预约”即可上机</a:t>
            </a:r>
          </a:p>
        </p:txBody>
      </p:sp>
    </p:spTree>
    <p:extLst>
      <p:ext uri="{BB962C8B-B14F-4D97-AF65-F5344CB8AC3E}">
        <p14:creationId xmlns:p14="http://schemas.microsoft.com/office/powerpoint/2010/main" val="123703322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六、刷卡使用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上机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时间预约刷卡登录界面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84784"/>
            <a:ext cx="9144000" cy="5094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39656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六、刷卡使用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上机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项目预约刷卡登录界面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09902"/>
            <a:ext cx="9144000" cy="5131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39729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81075"/>
            <a:ext cx="8229600" cy="2015877"/>
          </a:xfrm>
        </p:spPr>
        <p:txBody>
          <a:bodyPr/>
          <a:lstStyle/>
          <a:p>
            <a:r>
              <a:rPr lang="zh-CN" altLang="en-US" sz="2400" dirty="0">
                <a:latin typeface="+mj-ea"/>
                <a:ea typeface="+mj-ea"/>
              </a:rPr>
              <a:t>在使用过程中，可通过刷卡器屏幕</a:t>
            </a:r>
            <a:r>
              <a:rPr lang="en-US" altLang="zh-CN" sz="2400" dirty="0">
                <a:latin typeface="+mj-ea"/>
                <a:ea typeface="+mj-ea"/>
              </a:rPr>
              <a:t>(</a:t>
            </a:r>
            <a:r>
              <a:rPr lang="zh-CN" altLang="en-US" sz="2400" dirty="0">
                <a:latin typeface="+mj-ea"/>
                <a:ea typeface="+mj-ea"/>
              </a:rPr>
              <a:t>或计算机控制仪器的</a:t>
            </a:r>
            <a:r>
              <a:rPr lang="en-US" altLang="zh-CN" sz="2400" dirty="0">
                <a:latin typeface="+mj-ea"/>
                <a:ea typeface="+mj-ea"/>
              </a:rPr>
              <a:t>PC</a:t>
            </a:r>
            <a:r>
              <a:rPr lang="zh-CN" altLang="en-US" sz="2400" dirty="0">
                <a:latin typeface="+mj-ea"/>
                <a:ea typeface="+mj-ea"/>
              </a:rPr>
              <a:t>端界面</a:t>
            </a:r>
            <a:r>
              <a:rPr lang="en-US" altLang="zh-CN" sz="2400" dirty="0">
                <a:latin typeface="+mj-ea"/>
                <a:ea typeface="+mj-ea"/>
              </a:rPr>
              <a:t>)</a:t>
            </a:r>
            <a:r>
              <a:rPr lang="zh-CN" altLang="en-US" sz="2400" dirty="0">
                <a:latin typeface="+mj-ea"/>
                <a:ea typeface="+mj-ea"/>
              </a:rPr>
              <a:t>实时获取当前实验持续的时间，如超时，屏幕则显示超时提醒。屏幕上方有下一条预约单信息，提示下一个实验的开始时间以及预约人名称</a:t>
            </a:r>
            <a:endParaRPr lang="en-US" altLang="zh-CN" sz="2400" dirty="0">
              <a:latin typeface="+mj-ea"/>
              <a:ea typeface="+mj-ea"/>
            </a:endParaRPr>
          </a:p>
          <a:p>
            <a:r>
              <a:rPr lang="zh-CN" altLang="en-US" sz="2400" dirty="0">
                <a:latin typeface="+mj-ea"/>
                <a:ea typeface="+mj-ea"/>
              </a:rPr>
              <a:t>上一用户未下机时，下一用户无法刷卡上机</a:t>
            </a:r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六、刷卡使用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使用中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206" y="2996952"/>
            <a:ext cx="6707088" cy="3740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974234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六、刷卡使用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下机操作 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764704"/>
            <a:ext cx="8229600" cy="5145088"/>
          </a:xfrm>
        </p:spPr>
        <p:txBody>
          <a:bodyPr/>
          <a:lstStyle/>
          <a:p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结束实验：</a:t>
            </a:r>
            <a:r>
              <a:rPr lang="zh-CN" altLang="en-US" sz="2400" dirty="0">
                <a:latin typeface="+mj-ea"/>
                <a:ea typeface="+mj-ea"/>
              </a:rPr>
              <a:t>再次刷卡，点击“结束操作”。计算机将重新锁定，并产生一条本实验的日志</a:t>
            </a:r>
            <a:endParaRPr lang="en-US" altLang="zh-CN" sz="2400" dirty="0">
              <a:latin typeface="+mj-ea"/>
              <a:ea typeface="+mj-ea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锁定电脑：</a:t>
            </a:r>
            <a:r>
              <a:rPr lang="zh-CN" altLang="en-US" sz="2400" dirty="0">
                <a:latin typeface="+mj-ea"/>
                <a:ea typeface="+mj-ea"/>
              </a:rPr>
              <a:t>再次刷卡，点击“锁定屏幕”，保护电脑不被他人操作。再次刷卡时，可解除锁定，用户可继续操作 </a:t>
            </a:r>
            <a:endParaRPr lang="en-US" altLang="zh-CN" sz="2400" dirty="0">
              <a:latin typeface="+mj-ea"/>
              <a:ea typeface="+mj-ea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关闭电脑：</a:t>
            </a:r>
            <a:r>
              <a:rPr lang="zh-CN" altLang="en-US" sz="2400" dirty="0">
                <a:latin typeface="+mj-ea"/>
                <a:ea typeface="+mj-ea"/>
              </a:rPr>
              <a:t>实验结束并需关闭电脑，点击“关闭电脑”后将关机，并产生一条本实验的日志及仪器的使用日志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7664" y="3177613"/>
            <a:ext cx="6573862" cy="3680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2533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7713" t="24801" r="22438" b="5900"/>
          <a:stretch/>
        </p:blipFill>
        <p:spPr>
          <a:xfrm>
            <a:off x="1043608" y="1412776"/>
            <a:ext cx="7128792" cy="515899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496" y="116632"/>
            <a:ext cx="4633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0" hangingPunct="0"/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  <a:cs typeface="+mj-cs"/>
              </a:rPr>
              <a:t>一、仪器共享平台简介</a:t>
            </a:r>
            <a:r>
              <a:rPr lang="en-US" altLang="zh-CN" sz="2400" b="1" dirty="0">
                <a:solidFill>
                  <a:srgbClr val="FF0000"/>
                </a:solidFill>
                <a:latin typeface="+mj-ea"/>
                <a:ea typeface="+mj-ea"/>
                <a:cs typeface="+mj-cs"/>
              </a:rPr>
              <a:t>—</a:t>
            </a: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  <a:cs typeface="+mj-cs"/>
              </a:rPr>
              <a:t>目标</a:t>
            </a:r>
          </a:p>
        </p:txBody>
      </p:sp>
    </p:spTree>
    <p:extLst>
      <p:ext uri="{BB962C8B-B14F-4D97-AF65-F5344CB8AC3E}">
        <p14:creationId xmlns:p14="http://schemas.microsoft.com/office/powerpoint/2010/main" val="368743562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六、刷卡使用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填写日志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81075"/>
            <a:ext cx="8229600" cy="816909"/>
          </a:xfrm>
        </p:spPr>
        <p:txBody>
          <a:bodyPr/>
          <a:lstStyle/>
          <a:p>
            <a:r>
              <a:rPr lang="zh-CN" altLang="en-US" sz="2400" dirty="0">
                <a:latin typeface="+mj-ea"/>
                <a:ea typeface="+mj-ea"/>
              </a:rPr>
              <a:t>对于需要维护参数的仪器，当用户刷卡下机操作时会弹出日志窗口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55" y="1797984"/>
            <a:ext cx="9144000" cy="5060016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5902" y="3284984"/>
            <a:ext cx="9068098" cy="11880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zh-CN" altLang="en-US" dirty="0"/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75902" y="4677813"/>
            <a:ext cx="9068098" cy="12240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2358449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七、所外仪器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如本所无法满足测试需求，可在全院内寻找相关仪器，在仪器共享平台登录前的界面左侧有查询区域，欲知哪家单位有何种仪器，可直接输入并查询，否则直接点查询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t="9680" r="8819" b="2805"/>
          <a:stretch/>
        </p:blipFill>
        <p:spPr>
          <a:xfrm>
            <a:off x="633790" y="2229908"/>
            <a:ext cx="7715200" cy="4628092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043608" y="3284984"/>
            <a:ext cx="2735968" cy="22320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7632738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七、所外仪器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81075"/>
            <a:ext cx="8229600" cy="2015877"/>
          </a:xfrm>
        </p:spPr>
        <p:txBody>
          <a:bodyPr/>
          <a:lstStyle/>
          <a:p>
            <a:r>
              <a:rPr lang="zh-CN" altLang="en-US" sz="2400" dirty="0">
                <a:latin typeface="+mj-ea"/>
                <a:ea typeface="+mj-ea"/>
              </a:rPr>
              <a:t>通过查询获取可用仪器后，点击的“预约”，在弹出窗口中填写预约信息和样品信息后，在保存前可获得仪器操作员老师的电话和邮箱，随后</a:t>
            </a: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关闭预约窗口</a:t>
            </a:r>
            <a:r>
              <a:rPr lang="en-US" altLang="zh-CN" sz="2400" b="1" dirty="0">
                <a:solidFill>
                  <a:srgbClr val="FF0000"/>
                </a:solidFill>
                <a:latin typeface="+mj-ea"/>
                <a:ea typeface="+mj-ea"/>
              </a:rPr>
              <a:t>(</a:t>
            </a: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切勿点保存</a:t>
            </a:r>
            <a:r>
              <a:rPr lang="en-US" altLang="zh-CN" sz="2400" b="1" dirty="0">
                <a:solidFill>
                  <a:srgbClr val="FF0000"/>
                </a:solidFill>
                <a:latin typeface="+mj-ea"/>
                <a:ea typeface="+mj-ea"/>
              </a:rPr>
              <a:t>)</a:t>
            </a:r>
          </a:p>
          <a:p>
            <a:r>
              <a:rPr lang="zh-CN" altLang="en-US" sz="2400" dirty="0">
                <a:latin typeface="+mj-ea"/>
                <a:ea typeface="+mj-ea"/>
              </a:rPr>
              <a:t>依据获得的联系方式与该老师联系，确认是否可用、是否填写预约单、收费标准、结算方式、检测时间等信息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l="8263" t="7585" r="8819" b="40756"/>
          <a:stretch/>
        </p:blipFill>
        <p:spPr>
          <a:xfrm>
            <a:off x="781013" y="3173834"/>
            <a:ext cx="7581974" cy="2952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728081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七、所外仪器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>
                <a:latin typeface="+mj-ea"/>
                <a:ea typeface="+mj-ea"/>
              </a:rPr>
              <a:t>通过填写预约单获取承检方联系方式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l="19288" t="7167" r="20075" b="19760"/>
          <a:stretch/>
        </p:blipFill>
        <p:spPr>
          <a:xfrm>
            <a:off x="1258032" y="1865943"/>
            <a:ext cx="6627935" cy="4992057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258032" y="4730518"/>
            <a:ext cx="6481874" cy="10080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8286536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八、小结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836712"/>
            <a:ext cx="7725990" cy="5688632"/>
          </a:xfrm>
        </p:spPr>
        <p:txBody>
          <a:bodyPr/>
          <a:lstStyle/>
          <a:p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本所仪器</a:t>
            </a:r>
            <a:endParaRPr lang="en-US" altLang="zh-CN" sz="2800" b="1" dirty="0">
              <a:solidFill>
                <a:srgbClr val="FF0000"/>
              </a:solidFill>
              <a:latin typeface="+mj-ea"/>
              <a:ea typeface="+mj-ea"/>
            </a:endParaRPr>
          </a:p>
          <a:p>
            <a:pPr>
              <a:buClr>
                <a:srgbClr val="0000FF"/>
              </a:buClr>
              <a:buFont typeface="Wingdings" panose="05000000000000000000" pitchFamily="2" charset="2"/>
              <a:buChar char="ü"/>
            </a:pPr>
            <a:r>
              <a:rPr lang="zh-CN" altLang="en-US" sz="2400" b="1" dirty="0">
                <a:solidFill>
                  <a:srgbClr val="0000FF"/>
                </a:solidFill>
                <a:latin typeface="+mj-ea"/>
                <a:ea typeface="+mj-ea"/>
              </a:rPr>
              <a:t>必须预约</a:t>
            </a:r>
            <a:endParaRPr lang="en-US" altLang="zh-CN" sz="2400" b="1" dirty="0">
              <a:solidFill>
                <a:srgbClr val="0000FF"/>
              </a:solidFill>
              <a:latin typeface="+mj-ea"/>
              <a:ea typeface="+mj-ea"/>
            </a:endParaRPr>
          </a:p>
          <a:p>
            <a:pPr marL="0" indent="0">
              <a:buNone/>
            </a:pPr>
            <a:r>
              <a:rPr lang="zh-CN" altLang="en-US" sz="2400" dirty="0">
                <a:latin typeface="+mj-ea"/>
                <a:ea typeface="+mj-ea"/>
              </a:rPr>
              <a:t>与老师沟通</a:t>
            </a:r>
            <a:r>
              <a:rPr lang="en-US" altLang="zh-CN" sz="2400" dirty="0">
                <a:latin typeface="+mj-ea"/>
                <a:ea typeface="+mj-ea"/>
              </a:rPr>
              <a:t>(</a:t>
            </a:r>
            <a:r>
              <a:rPr lang="zh-CN" altLang="en-US" sz="2400" dirty="0">
                <a:latin typeface="+mj-ea"/>
                <a:ea typeface="+mj-ea"/>
              </a:rPr>
              <a:t>非本实验室</a:t>
            </a:r>
            <a:r>
              <a:rPr lang="en-US" altLang="zh-CN" sz="2400" dirty="0">
                <a:latin typeface="+mj-ea"/>
                <a:ea typeface="+mj-ea"/>
              </a:rPr>
              <a:t>)-</a:t>
            </a:r>
            <a:r>
              <a:rPr lang="zh-CN" altLang="en-US" sz="2400" dirty="0">
                <a:latin typeface="+mj-ea"/>
                <a:ea typeface="+mj-ea"/>
              </a:rPr>
              <a:t>登录</a:t>
            </a:r>
            <a:r>
              <a:rPr lang="en-US" altLang="zh-CN" sz="2400" dirty="0">
                <a:latin typeface="+mj-ea"/>
                <a:ea typeface="+mj-ea"/>
              </a:rPr>
              <a:t>-</a:t>
            </a:r>
            <a:r>
              <a:rPr lang="zh-CN" altLang="en-US" sz="2400" dirty="0">
                <a:latin typeface="+mj-ea"/>
                <a:ea typeface="+mj-ea"/>
              </a:rPr>
              <a:t>预约</a:t>
            </a:r>
            <a:r>
              <a:rPr lang="en-US" altLang="zh-CN" sz="2400" dirty="0">
                <a:latin typeface="+mj-ea"/>
                <a:ea typeface="+mj-ea"/>
              </a:rPr>
              <a:t>-</a:t>
            </a:r>
            <a:r>
              <a:rPr lang="zh-CN" altLang="en-US" sz="2400" dirty="0">
                <a:latin typeface="+mj-ea"/>
                <a:ea typeface="+mj-ea"/>
              </a:rPr>
              <a:t>刷卡使用</a:t>
            </a:r>
            <a:endParaRPr lang="en-US" altLang="zh-CN" sz="2400" dirty="0">
              <a:latin typeface="+mj-ea"/>
              <a:ea typeface="+mj-ea"/>
            </a:endParaRPr>
          </a:p>
          <a:p>
            <a:pPr>
              <a:buClr>
                <a:srgbClr val="0000FF"/>
              </a:buClr>
              <a:buFont typeface="Wingdings" panose="05000000000000000000" pitchFamily="2" charset="2"/>
              <a:buChar char="ü"/>
            </a:pPr>
            <a:r>
              <a:rPr lang="zh-CN" altLang="en-US" sz="2400" b="1" dirty="0">
                <a:solidFill>
                  <a:srgbClr val="0000FF"/>
                </a:solidFill>
                <a:latin typeface="+mj-ea"/>
                <a:ea typeface="+mj-ea"/>
              </a:rPr>
              <a:t>无须预约</a:t>
            </a:r>
            <a:endParaRPr lang="en-US" altLang="zh-CN" sz="2400" b="1" dirty="0">
              <a:solidFill>
                <a:srgbClr val="0000FF"/>
              </a:solidFill>
              <a:latin typeface="+mj-ea"/>
              <a:ea typeface="+mj-ea"/>
            </a:endParaRPr>
          </a:p>
          <a:p>
            <a:pPr marL="0" indent="0">
              <a:buNone/>
            </a:pPr>
            <a:r>
              <a:rPr lang="zh-CN" altLang="en-US" sz="2400" dirty="0">
                <a:latin typeface="+mj-ea"/>
                <a:ea typeface="+mj-ea"/>
              </a:rPr>
              <a:t>与老师沟通</a:t>
            </a:r>
            <a:r>
              <a:rPr lang="en-US" altLang="zh-CN" sz="2400" dirty="0">
                <a:latin typeface="+mj-ea"/>
                <a:ea typeface="+mj-ea"/>
              </a:rPr>
              <a:t>(</a:t>
            </a:r>
            <a:r>
              <a:rPr lang="zh-CN" altLang="en-US" sz="2400" dirty="0">
                <a:latin typeface="+mj-ea"/>
                <a:ea typeface="+mj-ea"/>
              </a:rPr>
              <a:t>非本实验室</a:t>
            </a:r>
            <a:r>
              <a:rPr lang="en-US" altLang="zh-CN" sz="2400" dirty="0">
                <a:latin typeface="+mj-ea"/>
                <a:ea typeface="+mj-ea"/>
              </a:rPr>
              <a:t>)-</a:t>
            </a:r>
            <a:r>
              <a:rPr lang="zh-CN" altLang="en-US" sz="2400" dirty="0">
                <a:latin typeface="+mj-ea"/>
                <a:ea typeface="+mj-ea"/>
              </a:rPr>
              <a:t>直接刷卡使用</a:t>
            </a:r>
            <a:endParaRPr lang="en-US" altLang="zh-CN" sz="2400" dirty="0">
              <a:latin typeface="+mj-ea"/>
              <a:ea typeface="+mj-ea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所外仪器</a:t>
            </a:r>
            <a:endParaRPr lang="en-US" altLang="zh-CN" sz="2800" b="1" dirty="0">
              <a:solidFill>
                <a:srgbClr val="FF0000"/>
              </a:solidFill>
              <a:latin typeface="+mj-ea"/>
              <a:ea typeface="+mj-ea"/>
            </a:endParaRPr>
          </a:p>
          <a:p>
            <a:pPr marL="0" indent="0">
              <a:buNone/>
            </a:pPr>
            <a:r>
              <a:rPr lang="zh-CN" altLang="en-US" sz="2400" dirty="0">
                <a:latin typeface="+mj-ea"/>
                <a:ea typeface="+mj-ea"/>
              </a:rPr>
              <a:t>与承检老师直接沟通，确认后是否预约，最终邮寄样品</a:t>
            </a:r>
            <a:endParaRPr lang="en-US" altLang="zh-CN" sz="2400" dirty="0">
              <a:latin typeface="+mj-ea"/>
              <a:ea typeface="+mj-ea"/>
            </a:endParaRPr>
          </a:p>
          <a:p>
            <a:pPr marL="0" indent="0">
              <a:buNone/>
            </a:pPr>
            <a:endParaRPr lang="en-US" altLang="zh-CN" sz="2400" dirty="0">
              <a:latin typeface="+mj-ea"/>
              <a:ea typeface="+mj-ea"/>
            </a:endParaRPr>
          </a:p>
          <a:p>
            <a:pPr marL="0" indent="0">
              <a:buNone/>
            </a:pPr>
            <a:r>
              <a:rPr lang="zh-CN" altLang="en-US" sz="2800" dirty="0">
                <a:solidFill>
                  <a:srgbClr val="FF0000"/>
                </a:solidFill>
                <a:latin typeface="+mj-ea"/>
                <a:ea typeface="+mj-ea"/>
              </a:rPr>
              <a:t>在日常工作中，如遇到任何有关仪器共享平台或刷卡器有关的疑问或问题，请及时与所级中心办公室（综合楼</a:t>
            </a:r>
            <a:r>
              <a:rPr lang="en-US" altLang="zh-CN" sz="2800" dirty="0">
                <a:solidFill>
                  <a:srgbClr val="FF0000"/>
                </a:solidFill>
                <a:latin typeface="+mj-ea"/>
                <a:ea typeface="+mj-ea"/>
              </a:rPr>
              <a:t>101</a:t>
            </a:r>
            <a:r>
              <a:rPr lang="zh-CN" altLang="en-US" sz="2800" dirty="0">
                <a:solidFill>
                  <a:srgbClr val="FF0000"/>
                </a:solidFill>
                <a:latin typeface="+mj-ea"/>
                <a:ea typeface="+mj-ea"/>
              </a:rPr>
              <a:t>办公室）联系：</a:t>
            </a:r>
            <a:endParaRPr lang="en-US" altLang="zh-CN" sz="2800" dirty="0">
              <a:solidFill>
                <a:srgbClr val="FF0000"/>
              </a:solidFill>
              <a:latin typeface="+mj-ea"/>
              <a:ea typeface="+mj-ea"/>
            </a:endParaRPr>
          </a:p>
          <a:p>
            <a:pPr marL="0" indent="0">
              <a:buNone/>
            </a:pPr>
            <a:r>
              <a:rPr lang="en-US" altLang="zh-CN" sz="2800" dirty="0">
                <a:solidFill>
                  <a:srgbClr val="FF0000"/>
                </a:solidFill>
                <a:latin typeface="+mj-ea"/>
                <a:ea typeface="+mj-ea"/>
              </a:rPr>
              <a:t>3838394</a:t>
            </a:r>
            <a:r>
              <a:rPr lang="zh-CN" altLang="en-US" sz="2800" dirty="0">
                <a:solidFill>
                  <a:srgbClr val="FF0000"/>
                </a:solidFill>
                <a:latin typeface="+mj-ea"/>
                <a:ea typeface="+mj-ea"/>
              </a:rPr>
              <a:t>，</a:t>
            </a:r>
            <a:r>
              <a:rPr lang="en-US" altLang="zh-CN" sz="2800" dirty="0">
                <a:solidFill>
                  <a:srgbClr val="FF0000"/>
                </a:solidFill>
                <a:latin typeface="+mj-ea"/>
                <a:ea typeface="+mj-ea"/>
              </a:rPr>
              <a:t>13999919560</a:t>
            </a:r>
            <a:endParaRPr lang="zh-CN" altLang="en-US" sz="28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57121050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400" dirty="0"/>
              <a:t>培训资料、相关表格及通知的获取</a:t>
            </a:r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5876" t="11177" r="16750" b="4823"/>
          <a:stretch/>
        </p:blipFill>
        <p:spPr>
          <a:xfrm>
            <a:off x="1763688" y="1983802"/>
            <a:ext cx="5979571" cy="4659407"/>
          </a:xfrm>
          <a:prstGeom prst="rect">
            <a:avLst/>
          </a:prstGeom>
        </p:spPr>
      </p:pic>
      <p:sp>
        <p:nvSpPr>
          <p:cNvPr id="5" name="内容占位符 2"/>
          <p:cNvSpPr txBox="1">
            <a:spLocks/>
          </p:cNvSpPr>
          <p:nvPr/>
        </p:nvSpPr>
        <p:spPr bwMode="auto">
          <a:xfrm>
            <a:off x="971600" y="852832"/>
            <a:ext cx="7455227" cy="991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Font typeface="Wingdings" pitchFamily="2" charset="2"/>
              <a:buChar char="p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Font typeface="Wingdings" pitchFamily="2" charset="2"/>
              <a:buChar char="Ø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Font typeface="Wingdings" pitchFamily="2" charset="2"/>
              <a:buChar char="ü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r>
              <a:rPr lang="zh-CN" altLang="en-US" sz="2400" b="1" kern="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网址：</a:t>
            </a:r>
            <a:r>
              <a:rPr lang="zh-CN" altLang="en-US" sz="2400" kern="0" dirty="0">
                <a:latin typeface="黑体" panose="02010609060101010101" pitchFamily="49" charset="-122"/>
                <a:ea typeface="黑体" panose="02010609060101010101" pitchFamily="49" charset="-122"/>
              </a:rPr>
              <a:t>理化所主页：</a:t>
            </a:r>
            <a:r>
              <a:rPr lang="en-US" altLang="zh-CN" sz="24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hlinkClick r:id="rId3"/>
              </a:rPr>
              <a:t>http://www.xjipc.cas.cn/</a:t>
            </a:r>
            <a:endParaRPr lang="en-US" altLang="zh-CN" sz="2400" b="1" kern="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2400" b="1" kern="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路径：</a:t>
            </a:r>
            <a:r>
              <a:rPr lang="zh-CN" altLang="en-US" sz="2400" kern="0" dirty="0">
                <a:latin typeface="黑体" panose="02010609060101010101" pitchFamily="49" charset="-122"/>
                <a:ea typeface="黑体" panose="02010609060101010101" pitchFamily="49" charset="-122"/>
              </a:rPr>
              <a:t>首页</a:t>
            </a:r>
            <a:r>
              <a:rPr lang="en-US" altLang="zh-CN" sz="2400" kern="0" dirty="0"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400" kern="0" dirty="0">
                <a:latin typeface="黑体" panose="02010609060101010101" pitchFamily="49" charset="-122"/>
                <a:ea typeface="黑体" panose="02010609060101010101" pitchFamily="49" charset="-122"/>
              </a:rPr>
              <a:t>所级公共技术服务中心</a:t>
            </a:r>
            <a:r>
              <a:rPr lang="en-US" altLang="zh-CN" sz="2400" kern="0" dirty="0"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400" kern="0" dirty="0">
                <a:latin typeface="黑体" panose="02010609060101010101" pitchFamily="49" charset="-122"/>
                <a:ea typeface="黑体" panose="02010609060101010101" pitchFamily="49" charset="-122"/>
              </a:rPr>
              <a:t>文档资料</a:t>
            </a:r>
          </a:p>
        </p:txBody>
      </p:sp>
    </p:spTree>
    <p:extLst>
      <p:ext uri="{BB962C8B-B14F-4D97-AF65-F5344CB8AC3E}">
        <p14:creationId xmlns:p14="http://schemas.microsoft.com/office/powerpoint/2010/main" val="46031844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7653" y="2402461"/>
            <a:ext cx="3736347" cy="4148573"/>
          </a:xfrm>
          <a:prstGeom prst="rect">
            <a:avLst/>
          </a:prstGeom>
        </p:spPr>
      </p:pic>
      <p:sp>
        <p:nvSpPr>
          <p:cNvPr id="81921" name="Text Box 5"/>
          <p:cNvSpPr txBox="1">
            <a:spLocks noChangeArrowheads="1"/>
          </p:cNvSpPr>
          <p:nvPr/>
        </p:nvSpPr>
        <p:spPr bwMode="auto">
          <a:xfrm>
            <a:off x="1619672" y="1124744"/>
            <a:ext cx="6408712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defTabSz="812800" eaLnBrk="0" hangingPunct="0"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buSzPct val="100000"/>
              <a:buFont typeface="Arial" charset="0"/>
              <a:buNone/>
            </a:pPr>
            <a:r>
              <a:rPr lang="zh-CN" altLang="en-US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祝大家学业有成！</a:t>
            </a:r>
          </a:p>
        </p:txBody>
      </p:sp>
    </p:spTree>
  </p:cSld>
  <p:clrMapOvr>
    <a:masterClrMapping/>
  </p:clrMapOvr>
  <p:transition advTm="58344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5350" t="26060" r="15350" b="12201"/>
          <a:stretch/>
        </p:blipFill>
        <p:spPr>
          <a:xfrm>
            <a:off x="395536" y="1556792"/>
            <a:ext cx="8276511" cy="460851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496" y="116632"/>
            <a:ext cx="4633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0" hangingPunct="0"/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  <a:cs typeface="+mj-cs"/>
              </a:rPr>
              <a:t>一、仪器共享平台简介</a:t>
            </a:r>
            <a:r>
              <a:rPr lang="en-US" altLang="zh-CN" sz="2400" b="1" dirty="0">
                <a:solidFill>
                  <a:srgbClr val="FF0000"/>
                </a:solidFill>
                <a:latin typeface="+mj-ea"/>
                <a:ea typeface="+mj-ea"/>
                <a:cs typeface="+mj-cs"/>
              </a:rPr>
              <a:t>—</a:t>
            </a: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  <a:cs typeface="+mj-cs"/>
              </a:rPr>
              <a:t>功能</a:t>
            </a:r>
          </a:p>
        </p:txBody>
      </p:sp>
    </p:spTree>
    <p:extLst>
      <p:ext uri="{BB962C8B-B14F-4D97-AF65-F5344CB8AC3E}">
        <p14:creationId xmlns:p14="http://schemas.microsoft.com/office/powerpoint/2010/main" val="2732999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l="53937" t="28580" r="12988" b="7161"/>
          <a:stretch/>
        </p:blipFill>
        <p:spPr>
          <a:xfrm>
            <a:off x="3275856" y="1196752"/>
            <a:ext cx="4320480" cy="524629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496" y="116632"/>
            <a:ext cx="4633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0" hangingPunct="0"/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  <a:cs typeface="+mj-cs"/>
              </a:rPr>
              <a:t>一、仪器共享平台简介</a:t>
            </a:r>
            <a:r>
              <a:rPr lang="en-US" altLang="zh-CN" sz="2400" b="1" dirty="0">
                <a:solidFill>
                  <a:srgbClr val="FF0000"/>
                </a:solidFill>
                <a:latin typeface="+mj-ea"/>
                <a:ea typeface="+mj-ea"/>
                <a:cs typeface="+mj-cs"/>
              </a:rPr>
              <a:t>—</a:t>
            </a: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  <a:cs typeface="+mj-cs"/>
              </a:rPr>
              <a:t>特点</a:t>
            </a:r>
          </a:p>
        </p:txBody>
      </p:sp>
    </p:spTree>
    <p:extLst>
      <p:ext uri="{BB962C8B-B14F-4D97-AF65-F5344CB8AC3E}">
        <p14:creationId xmlns:p14="http://schemas.microsoft.com/office/powerpoint/2010/main" val="19068770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2750" t="19760" r="1963" b="19761"/>
          <a:stretch/>
        </p:blipFill>
        <p:spPr>
          <a:xfrm>
            <a:off x="32496" y="1484784"/>
            <a:ext cx="9076008" cy="3600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7544" y="5104977"/>
            <a:ext cx="86409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+mj-ea"/>
                <a:ea typeface="+mj-ea"/>
              </a:rPr>
              <a:t>移动</a:t>
            </a:r>
            <a:r>
              <a:rPr lang="en-US" altLang="zh-CN" dirty="0">
                <a:latin typeface="+mj-ea"/>
                <a:ea typeface="+mj-ea"/>
              </a:rPr>
              <a:t>APP</a:t>
            </a:r>
            <a:r>
              <a:rPr lang="zh-CN" altLang="en-US" dirty="0">
                <a:latin typeface="+mj-ea"/>
                <a:ea typeface="+mj-ea"/>
              </a:rPr>
              <a:t>，随时随地约！ 实现预约单查看、预约申请、预约审核、检测进度、关注仪器、委托单收藏、通知浏览等功能</a:t>
            </a:r>
          </a:p>
        </p:txBody>
      </p:sp>
      <p:sp>
        <p:nvSpPr>
          <p:cNvPr id="4" name="矩形 3"/>
          <p:cNvSpPr/>
          <p:nvPr/>
        </p:nvSpPr>
        <p:spPr>
          <a:xfrm>
            <a:off x="65383" y="0"/>
            <a:ext cx="3282481" cy="639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0" hangingPunct="0"/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  <a:cs typeface="+mj-cs"/>
              </a:rPr>
              <a:t>二、仪器共享平台简介</a:t>
            </a:r>
            <a:endParaRPr lang="en-US" altLang="zh-CN" sz="2400" b="1" dirty="0">
              <a:solidFill>
                <a:srgbClr val="FF0000"/>
              </a:solidFill>
              <a:latin typeface="+mj-ea"/>
              <a:ea typeface="+mj-ea"/>
              <a:cs typeface="+mj-cs"/>
            </a:endParaRPr>
          </a:p>
          <a:p>
            <a:pPr eaLnBrk="0" hangingPunct="0"/>
            <a:r>
              <a:rPr lang="en-US" altLang="zh-CN" sz="2400" b="1" dirty="0">
                <a:solidFill>
                  <a:srgbClr val="FF0000"/>
                </a:solidFill>
                <a:latin typeface="+mj-ea"/>
                <a:ea typeface="+mj-ea"/>
                <a:cs typeface="+mj-cs"/>
              </a:rPr>
              <a:t>—</a:t>
            </a: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  <a:cs typeface="+mj-cs"/>
              </a:rPr>
              <a:t>更便捷的用户体验</a:t>
            </a:r>
          </a:p>
        </p:txBody>
      </p:sp>
    </p:spTree>
    <p:extLst>
      <p:ext uri="{BB962C8B-B14F-4D97-AF65-F5344CB8AC3E}">
        <p14:creationId xmlns:p14="http://schemas.microsoft.com/office/powerpoint/2010/main" val="12457029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950" y="44624"/>
            <a:ext cx="3743970" cy="606425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zh-CN" altLang="en-US" sz="2400" kern="1200" dirty="0">
                <a:solidFill>
                  <a:srgbClr val="FF0000"/>
                </a:solidFill>
                <a:latin typeface="+mj-ea"/>
              </a:rPr>
              <a:t>二、</a:t>
            </a:r>
            <a:r>
              <a:rPr lang="zh-CN" altLang="en-US" sz="2400" dirty="0">
                <a:solidFill>
                  <a:srgbClr val="FF0000"/>
                </a:solidFill>
                <a:latin typeface="+mj-ea"/>
              </a:rPr>
              <a:t>新建用户</a:t>
            </a:r>
            <a:r>
              <a:rPr lang="en-US" altLang="zh-CN" sz="2400" dirty="0">
                <a:solidFill>
                  <a:srgbClr val="FF0000"/>
                </a:solidFill>
                <a:latin typeface="+mj-ea"/>
              </a:rPr>
              <a:t>—</a:t>
            </a:r>
            <a:r>
              <a:rPr lang="zh-CN" altLang="en-US" sz="2400" dirty="0">
                <a:solidFill>
                  <a:srgbClr val="FF0000"/>
                </a:solidFill>
                <a:latin typeface="+mj-ea"/>
              </a:rPr>
              <a:t>基础信息</a:t>
            </a:r>
            <a:endParaRPr lang="zh-CN" altLang="en-US" sz="2400" kern="1200" dirty="0">
              <a:solidFill>
                <a:srgbClr val="FF0000"/>
              </a:solidFill>
              <a:latin typeface="+mj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966" y="1052735"/>
            <a:ext cx="2447826" cy="4099999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2800" b="1" dirty="0">
                <a:latin typeface="+mj-ea"/>
                <a:ea typeface="+mj-ea"/>
              </a:rPr>
              <a:t>需提供：</a:t>
            </a:r>
            <a:endParaRPr lang="en-US" altLang="zh-CN" sz="2800" b="1" dirty="0">
              <a:latin typeface="+mj-ea"/>
              <a:ea typeface="+mj-ea"/>
            </a:endParaRPr>
          </a:p>
          <a:p>
            <a:pPr marL="0" indent="0">
              <a:buNone/>
            </a:pPr>
            <a:r>
              <a:rPr lang="zh-CN" altLang="en-US" sz="2800" b="1" dirty="0">
                <a:latin typeface="+mj-ea"/>
                <a:ea typeface="+mj-ea"/>
              </a:rPr>
              <a:t>姓名</a:t>
            </a:r>
            <a:endParaRPr lang="en-US" altLang="zh-CN" sz="2800" b="1" dirty="0">
              <a:latin typeface="+mj-ea"/>
              <a:ea typeface="+mj-ea"/>
            </a:endParaRPr>
          </a:p>
          <a:p>
            <a:pPr marL="0" indent="0">
              <a:buNone/>
            </a:pPr>
            <a:r>
              <a:rPr lang="zh-CN" altLang="en-US" sz="2800" b="1" dirty="0">
                <a:latin typeface="+mj-ea"/>
                <a:ea typeface="+mj-ea"/>
              </a:rPr>
              <a:t>性别</a:t>
            </a:r>
            <a:endParaRPr lang="en-US" altLang="zh-CN" sz="2800" b="1" dirty="0">
              <a:latin typeface="+mj-ea"/>
              <a:ea typeface="+mj-ea"/>
            </a:endParaRPr>
          </a:p>
          <a:p>
            <a:pPr marL="0" indent="0"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+mj-ea"/>
                <a:ea typeface="+mj-ea"/>
              </a:rPr>
              <a:t>*</a:t>
            </a:r>
            <a:r>
              <a:rPr lang="zh-CN" altLang="en-US" sz="2800" b="1" dirty="0">
                <a:latin typeface="+mj-ea"/>
                <a:ea typeface="+mj-ea"/>
              </a:rPr>
              <a:t>所属研究组</a:t>
            </a:r>
            <a:endParaRPr lang="en-US" altLang="zh-CN" sz="2800" b="1" dirty="0">
              <a:latin typeface="+mj-ea"/>
              <a:ea typeface="+mj-ea"/>
            </a:endParaRPr>
          </a:p>
          <a:p>
            <a:pPr marL="0" indent="0">
              <a:buNone/>
            </a:pPr>
            <a:r>
              <a:rPr lang="zh-CN" altLang="en-US" sz="2800" b="1" dirty="0">
                <a:latin typeface="+mj-ea"/>
                <a:ea typeface="+mj-ea"/>
              </a:rPr>
              <a:t>身份证号</a:t>
            </a:r>
            <a:endParaRPr lang="en-US" altLang="zh-CN" sz="2800" b="1" dirty="0">
              <a:latin typeface="+mj-ea"/>
              <a:ea typeface="+mj-ea"/>
            </a:endParaRPr>
          </a:p>
          <a:p>
            <a:pPr marL="0" indent="0">
              <a:buNone/>
            </a:pPr>
            <a:r>
              <a:rPr lang="zh-CN" altLang="en-US" sz="2800" b="1" dirty="0">
                <a:latin typeface="+mj-ea"/>
                <a:ea typeface="+mj-ea"/>
              </a:rPr>
              <a:t>联系电话</a:t>
            </a:r>
            <a:endParaRPr lang="en-US" altLang="zh-CN" sz="2800" b="1" dirty="0">
              <a:latin typeface="+mj-ea"/>
              <a:ea typeface="+mj-ea"/>
            </a:endParaRPr>
          </a:p>
          <a:p>
            <a:pPr marL="0" indent="0">
              <a:buNone/>
            </a:pPr>
            <a:r>
              <a:rPr lang="zh-CN" altLang="en-US" sz="2800" b="1" dirty="0">
                <a:latin typeface="+mj-ea"/>
                <a:ea typeface="+mj-ea"/>
              </a:rPr>
              <a:t>电子邮箱</a:t>
            </a:r>
            <a:endParaRPr lang="en-US" altLang="zh-CN" sz="2800" b="1" dirty="0">
              <a:latin typeface="+mj-ea"/>
              <a:ea typeface="+mj-ea"/>
            </a:endParaRPr>
          </a:p>
          <a:p>
            <a:pPr marL="0" indent="0">
              <a:buNone/>
            </a:pPr>
            <a:r>
              <a:rPr lang="zh-CN" altLang="en-US" sz="2800" b="1" dirty="0">
                <a:latin typeface="+mj-ea"/>
                <a:ea typeface="+mj-ea"/>
              </a:rPr>
              <a:t>是否办卡</a:t>
            </a:r>
            <a:endParaRPr lang="en-US" altLang="zh-CN" sz="2800" b="1" dirty="0">
              <a:latin typeface="+mj-ea"/>
              <a:ea typeface="+mj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l="27951" t="31100" r="28737" b="28580"/>
          <a:stretch/>
        </p:blipFill>
        <p:spPr>
          <a:xfrm>
            <a:off x="2483768" y="955990"/>
            <a:ext cx="6601998" cy="3841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36927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908720"/>
            <a:ext cx="2664296" cy="5616624"/>
          </a:xfrm>
        </p:spPr>
        <p:txBody>
          <a:bodyPr/>
          <a:lstStyle/>
          <a:p>
            <a:r>
              <a:rPr lang="zh-CN" altLang="en-US" b="1" dirty="0">
                <a:solidFill>
                  <a:srgbClr val="FF0000"/>
                </a:solidFill>
                <a:latin typeface="+mj-ea"/>
                <a:ea typeface="+mj-ea"/>
              </a:rPr>
              <a:t>填写申请</a:t>
            </a:r>
            <a:endParaRPr lang="en-US" altLang="zh-CN" b="1" dirty="0">
              <a:solidFill>
                <a:srgbClr val="FF0000"/>
              </a:solidFill>
              <a:latin typeface="+mj-ea"/>
              <a:ea typeface="+mj-ea"/>
            </a:endParaRPr>
          </a:p>
          <a:p>
            <a:pPr marL="0" indent="0">
              <a:buNone/>
            </a:pP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课题组成员可集中申请，不必每人一单，以节省打印量和签字量，经课题组长审核签字后提交所级中心办公室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综合楼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101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办公室</a:t>
            </a:r>
            <a:endParaRPr lang="zh-CN" altLang="en-US" dirty="0"/>
          </a:p>
        </p:txBody>
      </p:sp>
      <p:sp>
        <p:nvSpPr>
          <p:cNvPr id="11" name="标题 1"/>
          <p:cNvSpPr>
            <a:spLocks noGrp="1"/>
          </p:cNvSpPr>
          <p:nvPr>
            <p:ph type="title"/>
          </p:nvPr>
        </p:nvSpPr>
        <p:spPr>
          <a:xfrm>
            <a:off x="107950" y="44624"/>
            <a:ext cx="3743970" cy="606425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zh-CN" altLang="en-US" sz="2400" kern="1200" dirty="0">
                <a:solidFill>
                  <a:srgbClr val="FF0000"/>
                </a:solidFill>
                <a:latin typeface="+mj-ea"/>
              </a:rPr>
              <a:t>二、</a:t>
            </a:r>
            <a:r>
              <a:rPr lang="zh-CN" altLang="en-US" sz="2400" dirty="0">
                <a:solidFill>
                  <a:srgbClr val="FF0000"/>
                </a:solidFill>
                <a:latin typeface="+mj-ea"/>
              </a:rPr>
              <a:t>新建用户</a:t>
            </a:r>
            <a:r>
              <a:rPr lang="en-US" altLang="zh-CN" sz="2400" dirty="0">
                <a:solidFill>
                  <a:srgbClr val="FF0000"/>
                </a:solidFill>
                <a:latin typeface="+mj-ea"/>
              </a:rPr>
              <a:t>—</a:t>
            </a:r>
            <a:r>
              <a:rPr lang="zh-CN" altLang="en-US" sz="2400" dirty="0">
                <a:solidFill>
                  <a:srgbClr val="FF0000"/>
                </a:solidFill>
                <a:latin typeface="+mj-ea"/>
              </a:rPr>
              <a:t>填写申请</a:t>
            </a:r>
            <a:endParaRPr lang="zh-CN" altLang="en-US" sz="2400" kern="1200" dirty="0">
              <a:solidFill>
                <a:srgbClr val="FF0000"/>
              </a:solidFill>
              <a:latin typeface="+mj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39763" t="24800" r="18501" b="12979"/>
          <a:stretch/>
        </p:blipFill>
        <p:spPr>
          <a:xfrm>
            <a:off x="2881401" y="908720"/>
            <a:ext cx="6182607" cy="5760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2336344"/>
      </p:ext>
    </p:extLst>
  </p:cSld>
  <p:clrMapOvr>
    <a:masterClrMapping/>
  </p:clrMapOvr>
</p:sld>
</file>

<file path=ppt/theme/theme1.xml><?xml version="1.0" encoding="utf-8"?>
<a:theme xmlns:a="http://schemas.openxmlformats.org/drawingml/2006/main" name="1_自定义设计方案">
  <a:themeElements>
    <a:clrScheme name="1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自定义设计方案">
      <a:majorFont>
        <a:latin typeface="Arial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chemeClr val="bg1"/>
          </a:buClr>
          <a:buSzPct val="100000"/>
          <a:buFontTx/>
          <a:buNone/>
          <a:tabLst/>
          <a:defRPr kumimoji="0" lang="zh-CN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chemeClr val="bg1"/>
          </a:buClr>
          <a:buSzPct val="100000"/>
          <a:buFontTx/>
          <a:buNone/>
          <a:tabLst/>
          <a:defRPr kumimoji="0" lang="zh-CN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2130778</TotalTime>
  <Words>2007</Words>
  <Application>Microsoft Office PowerPoint</Application>
  <PresentationFormat>全屏显示(4:3)</PresentationFormat>
  <Paragraphs>168</Paragraphs>
  <Slides>46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46</vt:i4>
      </vt:variant>
    </vt:vector>
  </HeadingPairs>
  <TitlesOfParts>
    <vt:vector size="57" baseType="lpstr">
      <vt:lpstr>等线</vt:lpstr>
      <vt:lpstr>方正舒体</vt:lpstr>
      <vt:lpstr>黑体</vt:lpstr>
      <vt:lpstr>宋体</vt:lpstr>
      <vt:lpstr>微软雅黑</vt:lpstr>
      <vt:lpstr>Arial</vt:lpstr>
      <vt:lpstr>Garamond</vt:lpstr>
      <vt:lpstr>Times New Roman</vt:lpstr>
      <vt:lpstr>Webdings</vt:lpstr>
      <vt:lpstr>Wingdings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二、新建用户—基础信息</vt:lpstr>
      <vt:lpstr>二、新建用户—填写申请</vt:lpstr>
      <vt:lpstr>PowerPoint 演示文稿</vt:lpstr>
      <vt:lpstr>三、用户登录-从所网站链接登录</vt:lpstr>
      <vt:lpstr>三、用户登录-浏览器直接登录</vt:lpstr>
      <vt:lpstr>三、用户登录-手机APP登录</vt:lpstr>
      <vt:lpstr>三、用户登录- 手机APP登录</vt:lpstr>
      <vt:lpstr>APP移动应用下载</vt:lpstr>
      <vt:lpstr>手机APP界面</vt:lpstr>
      <vt:lpstr>四、界面介绍</vt:lpstr>
      <vt:lpstr>四、界面介绍</vt:lpstr>
      <vt:lpstr>四、界面介绍</vt:lpstr>
      <vt:lpstr>五、业务办理-检测预约</vt:lpstr>
      <vt:lpstr>五、业务办理-检测预约</vt:lpstr>
      <vt:lpstr>五、业务办理-检测预约</vt:lpstr>
      <vt:lpstr>五、业务办理-检测预约</vt:lpstr>
      <vt:lpstr>五、业务办理-检测预约</vt:lpstr>
      <vt:lpstr>五、业务办理-委托单管理</vt:lpstr>
      <vt:lpstr>五、业务办理-委托单管理</vt:lpstr>
      <vt:lpstr>五、业务办理-查询查阅</vt:lpstr>
      <vt:lpstr>五、业务办理-查询查阅</vt:lpstr>
      <vt:lpstr>五、业务办理-查询查阅</vt:lpstr>
      <vt:lpstr>五、业务办理-添加关注</vt:lpstr>
      <vt:lpstr>五、业务办理-添加关注</vt:lpstr>
      <vt:lpstr>五、业务办理-复制预约单</vt:lpstr>
      <vt:lpstr>五、业务办理-复制预约单</vt:lpstr>
      <vt:lpstr>五、业务办理-复制预约单</vt:lpstr>
      <vt:lpstr>六、刷卡使用-上机</vt:lpstr>
      <vt:lpstr>六、刷卡使用-上机</vt:lpstr>
      <vt:lpstr>六、刷卡使用-上机</vt:lpstr>
      <vt:lpstr>六、刷卡使用-使用中</vt:lpstr>
      <vt:lpstr>六、刷卡使用-下机操作 </vt:lpstr>
      <vt:lpstr>六、刷卡使用-填写日志</vt:lpstr>
      <vt:lpstr>七、所外仪器</vt:lpstr>
      <vt:lpstr>七、所外仪器</vt:lpstr>
      <vt:lpstr>七、所外仪器</vt:lpstr>
      <vt:lpstr>八、小结</vt:lpstr>
      <vt:lpstr>培训资料、相关表格及通知的获取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郭新锋</dc:creator>
  <cp:lastModifiedBy>郭新锋</cp:lastModifiedBy>
  <cp:revision>2805</cp:revision>
  <cp:lastPrinted>2016-08-29T11:17:28Z</cp:lastPrinted>
  <dcterms:modified xsi:type="dcterms:W3CDTF">2016-08-30T05:46:19Z</dcterms:modified>
</cp:coreProperties>
</file>