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3"/>
  </p:notesMasterIdLst>
  <p:sldIdLst>
    <p:sldId id="508" r:id="rId2"/>
    <p:sldId id="495" r:id="rId3"/>
    <p:sldId id="496" r:id="rId4"/>
    <p:sldId id="516" r:id="rId5"/>
    <p:sldId id="510" r:id="rId6"/>
    <p:sldId id="500" r:id="rId7"/>
    <p:sldId id="517" r:id="rId8"/>
    <p:sldId id="501" r:id="rId9"/>
    <p:sldId id="511" r:id="rId10"/>
    <p:sldId id="518" r:id="rId11"/>
    <p:sldId id="519" r:id="rId12"/>
    <p:sldId id="539" r:id="rId13"/>
    <p:sldId id="512" r:id="rId14"/>
    <p:sldId id="530" r:id="rId15"/>
    <p:sldId id="542" r:id="rId16"/>
    <p:sldId id="525" r:id="rId17"/>
    <p:sldId id="524" r:id="rId18"/>
    <p:sldId id="527" r:id="rId19"/>
    <p:sldId id="528" r:id="rId20"/>
    <p:sldId id="526" r:id="rId21"/>
    <p:sldId id="529" r:id="rId22"/>
    <p:sldId id="531" r:id="rId23"/>
    <p:sldId id="533" r:id="rId24"/>
    <p:sldId id="534" r:id="rId25"/>
    <p:sldId id="532" r:id="rId26"/>
    <p:sldId id="536" r:id="rId27"/>
    <p:sldId id="535" r:id="rId28"/>
    <p:sldId id="537" r:id="rId29"/>
    <p:sldId id="541" r:id="rId30"/>
    <p:sldId id="543" r:id="rId31"/>
    <p:sldId id="540" r:id="rId32"/>
  </p:sldIdLst>
  <p:sldSz cx="9144000" cy="6858000" type="screen4x3"/>
  <p:notesSz cx="6797675" cy="9926638"/>
  <p:defaultTextStyle>
    <a:defPPr>
      <a:defRPr lang="zh-CN"/>
    </a:defPPr>
    <a:lvl1pPr algn="l" rtl="0" eaLnBrk="0" fontAlgn="base" hangingPunct="0">
      <a:lnSpc>
        <a:spcPct val="150000"/>
      </a:lnSpc>
      <a:spcBef>
        <a:spcPct val="50000"/>
      </a:spcBef>
      <a:spcAft>
        <a:spcPct val="0"/>
      </a:spcAft>
      <a:defRPr sz="1600" b="1" kern="1200">
        <a:solidFill>
          <a:schemeClr val="tx2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lnSpc>
        <a:spcPct val="150000"/>
      </a:lnSpc>
      <a:spcBef>
        <a:spcPct val="50000"/>
      </a:spcBef>
      <a:spcAft>
        <a:spcPct val="0"/>
      </a:spcAft>
      <a:defRPr sz="1600" b="1" kern="1200">
        <a:solidFill>
          <a:schemeClr val="tx2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lnSpc>
        <a:spcPct val="150000"/>
      </a:lnSpc>
      <a:spcBef>
        <a:spcPct val="50000"/>
      </a:spcBef>
      <a:spcAft>
        <a:spcPct val="0"/>
      </a:spcAft>
      <a:defRPr sz="1600" b="1" kern="1200">
        <a:solidFill>
          <a:schemeClr val="tx2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lnSpc>
        <a:spcPct val="150000"/>
      </a:lnSpc>
      <a:spcBef>
        <a:spcPct val="50000"/>
      </a:spcBef>
      <a:spcAft>
        <a:spcPct val="0"/>
      </a:spcAft>
      <a:defRPr sz="1600" b="1" kern="1200">
        <a:solidFill>
          <a:schemeClr val="tx2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lnSpc>
        <a:spcPct val="150000"/>
      </a:lnSpc>
      <a:spcBef>
        <a:spcPct val="50000"/>
      </a:spcBef>
      <a:spcAft>
        <a:spcPct val="0"/>
      </a:spcAft>
      <a:defRPr sz="1600" b="1" kern="1200">
        <a:solidFill>
          <a:schemeClr val="tx2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2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2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2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2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3300"/>
    <a:srgbClr val="FFFF66"/>
    <a:srgbClr val="FF9900"/>
    <a:srgbClr val="00FF00"/>
    <a:srgbClr val="66FF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主题样式 2 - 强调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3833" autoAdjust="0"/>
  </p:normalViewPr>
  <p:slideViewPr>
    <p:cSldViewPr>
      <p:cViewPr varScale="1">
        <p:scale>
          <a:sx n="109" d="100"/>
          <a:sy n="109" d="100"/>
        </p:scale>
        <p:origin x="88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latin typeface="Arial" pitchFamily="34" charset="0"/>
                <a:ea typeface="宋体" pitchFamily="2" charset="-122"/>
                <a:sym typeface="Webdings" pitchFamily="18" charset="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latin typeface="Arial" pitchFamily="34" charset="0"/>
                <a:ea typeface="宋体" pitchFamily="2" charset="-122"/>
                <a:sym typeface="Webdings" pitchFamily="18" charset="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1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231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latin typeface="Arial" pitchFamily="34" charset="0"/>
                <a:ea typeface="宋体" pitchFamily="2" charset="-122"/>
                <a:sym typeface="Webdings" pitchFamily="18" charset="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1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  <a:latin typeface="Arial" pitchFamily="34" charset="0"/>
                <a:ea typeface="宋体" pitchFamily="2" charset="-122"/>
                <a:sym typeface="Webdings" pitchFamily="18" charset="2"/>
              </a:defRPr>
            </a:lvl1pPr>
          </a:lstStyle>
          <a:p>
            <a:pPr>
              <a:defRPr/>
            </a:pPr>
            <a:fld id="{C4466804-8116-4454-ABB6-1AC7396E40D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46931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12587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059126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582013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标题，文本与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图表占位符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1316148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3652131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075978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86107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91909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836196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366678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6102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32891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52128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 flipV="1">
            <a:off x="0" y="685800"/>
            <a:ext cx="9070975" cy="76200"/>
          </a:xfrm>
          <a:prstGeom prst="rect">
            <a:avLst/>
          </a:prstGeom>
          <a:gradFill rotWithShape="0">
            <a:gsLst>
              <a:gs pos="0">
                <a:srgbClr val="FF990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defRPr/>
            </a:pPr>
            <a:endParaRPr lang="zh-CN" altLang="en-US" b="0">
              <a:solidFill>
                <a:schemeClr val="tx1"/>
              </a:solidFill>
              <a:ea typeface="黑体" pitchFamily="2" charset="-122"/>
              <a:sym typeface="Webdings" pitchFamily="18" charset="2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0825" y="6697663"/>
            <a:ext cx="8839200" cy="115887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99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defRPr/>
            </a:pPr>
            <a:endParaRPr lang="zh-CN" altLang="en-US" b="0">
              <a:solidFill>
                <a:schemeClr val="tx1"/>
              </a:solidFill>
              <a:ea typeface="黑体" pitchFamily="2" charset="-122"/>
              <a:sym typeface="Webdings" pitchFamily="18" charset="2"/>
            </a:endParaRPr>
          </a:p>
        </p:txBody>
      </p:sp>
      <p:sp>
        <p:nvSpPr>
          <p:cNvPr id="1030" name="Text Box 8"/>
          <p:cNvSpPr txBox="1">
            <a:spLocks noChangeArrowheads="1"/>
          </p:cNvSpPr>
          <p:nvPr userDrawn="1"/>
        </p:nvSpPr>
        <p:spPr bwMode="auto">
          <a:xfrm>
            <a:off x="4572000" y="188913"/>
            <a:ext cx="36004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zh-CN" altLang="en-US" sz="2000" dirty="0">
                <a:solidFill>
                  <a:srgbClr val="0000CC"/>
                </a:solidFill>
                <a:latin typeface="Garamond" pitchFamily="18" charset="0"/>
                <a:ea typeface="方正舒体" pitchFamily="2" charset="-122"/>
                <a:sym typeface="Webdings" pitchFamily="18" charset="2"/>
              </a:rPr>
              <a:t>中国科学院</a:t>
            </a:r>
            <a:r>
              <a:rPr lang="zh-CN" altLang="en-US" sz="1800" dirty="0">
                <a:solidFill>
                  <a:srgbClr val="FF3300"/>
                </a:solidFill>
                <a:latin typeface="Garamond" pitchFamily="18" charset="0"/>
                <a:ea typeface="黑体" pitchFamily="2" charset="-122"/>
                <a:sym typeface="Webdings" pitchFamily="18" charset="2"/>
              </a:rPr>
              <a:t>新疆理化技术研究所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zh-CN" sz="900" dirty="0">
                <a:solidFill>
                  <a:srgbClr val="FF3300"/>
                </a:solidFill>
                <a:latin typeface="黑体" pitchFamily="2" charset="-122"/>
                <a:ea typeface="黑体" pitchFamily="2" charset="-122"/>
                <a:sym typeface="Webdings" pitchFamily="18" charset="2"/>
              </a:rPr>
              <a:t>XINJIANG TECHNICAL INSTITUTE OF PHYSICS AND CHEMISTRY</a:t>
            </a:r>
            <a:r>
              <a:rPr lang="en-US" altLang="zh-CN" sz="900" dirty="0">
                <a:solidFill>
                  <a:srgbClr val="0000CC"/>
                </a:solidFill>
                <a:latin typeface="黑体" pitchFamily="2" charset="-122"/>
                <a:ea typeface="黑体" pitchFamily="2" charset="-122"/>
                <a:sym typeface="Webdings" pitchFamily="18" charset="2"/>
              </a:rPr>
              <a:t> CAS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8" y="100013"/>
            <a:ext cx="79375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0000"/>
          </a:solidFill>
        </p:spPr>
        <p:txBody>
          <a:bodyPr/>
          <a:lstStyle/>
          <a:p>
            <a:pPr marL="0" indent="0">
              <a:buNone/>
            </a:pPr>
            <a:endParaRPr lang="en-US" altLang="zh-CN" sz="6600" b="1" dirty="0">
              <a:solidFill>
                <a:srgbClr val="FFC000"/>
              </a:solidFill>
            </a:endParaRPr>
          </a:p>
          <a:p>
            <a:pPr marL="0" indent="0" algn="ctr">
              <a:lnSpc>
                <a:spcPts val="10100"/>
              </a:lnSpc>
              <a:buNone/>
            </a:pPr>
            <a:r>
              <a:rPr lang="zh-CN" altLang="en-US" sz="4000" b="1" dirty="0">
                <a:solidFill>
                  <a:srgbClr val="FFC000"/>
                </a:solidFill>
              </a:rPr>
              <a:t>新疆理化所风险识别与评价安全培训</a:t>
            </a:r>
            <a:endParaRPr lang="en-US" altLang="zh-CN" sz="4000" b="1" dirty="0">
              <a:solidFill>
                <a:srgbClr val="FFC000"/>
              </a:solidFill>
            </a:endParaRPr>
          </a:p>
          <a:p>
            <a:pPr marL="0" indent="0" algn="ctr">
              <a:lnSpc>
                <a:spcPts val="10100"/>
              </a:lnSpc>
              <a:buNone/>
            </a:pPr>
            <a:r>
              <a:rPr lang="en-US" altLang="zh-CN" b="1" dirty="0">
                <a:solidFill>
                  <a:srgbClr val="FFC000"/>
                </a:solidFill>
              </a:rPr>
              <a:t>——</a:t>
            </a:r>
            <a:r>
              <a:rPr lang="zh-CN" altLang="en-US" b="1" dirty="0">
                <a:solidFill>
                  <a:srgbClr val="FFC000"/>
                </a:solidFill>
              </a:rPr>
              <a:t>危险源辨识</a:t>
            </a:r>
            <a:endParaRPr lang="en-US" altLang="zh-CN" b="1" dirty="0">
              <a:solidFill>
                <a:srgbClr val="FFC000"/>
              </a:solidFill>
            </a:endParaRPr>
          </a:p>
          <a:p>
            <a:pPr marL="0" indent="0" algn="ctr">
              <a:lnSpc>
                <a:spcPts val="10100"/>
              </a:lnSpc>
              <a:buNone/>
            </a:pPr>
            <a:r>
              <a:rPr lang="en-US" altLang="zh-CN" b="1" dirty="0">
                <a:solidFill>
                  <a:srgbClr val="FFC000"/>
                </a:solidFill>
              </a:rPr>
              <a:t>2019</a:t>
            </a:r>
            <a:r>
              <a:rPr lang="zh-CN" altLang="en-US" b="1" dirty="0">
                <a:solidFill>
                  <a:srgbClr val="FFC000"/>
                </a:solidFill>
              </a:rPr>
              <a:t>年</a:t>
            </a:r>
            <a:r>
              <a:rPr lang="en-US" altLang="zh-CN" b="1" dirty="0">
                <a:solidFill>
                  <a:srgbClr val="FFC000"/>
                </a:solidFill>
              </a:rPr>
              <a:t>3</a:t>
            </a:r>
            <a:r>
              <a:rPr lang="zh-CN" altLang="en-US" b="1" dirty="0">
                <a:solidFill>
                  <a:srgbClr val="FFC000"/>
                </a:solidFill>
              </a:rPr>
              <a:t>月</a:t>
            </a:r>
            <a:endParaRPr lang="zh-CN" altLang="zh-CN" b="1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03141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124744"/>
            <a:ext cx="7488832" cy="5112568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方法选择的原则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Clr>
                <a:srgbClr val="FF0000"/>
              </a:buClr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应充分考虑活动或操作的性质、过程或系统的发展阶段、危害分析的目的、所分析的系统和危害的复杂程度及规模、潜在风险度大小、现有人力资源、专家成员及其他资源、信息资料及数据的有效性、以及是否是法规或合同要求</a:t>
            </a: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风险源辨识与风险评价</a:t>
            </a:r>
          </a:p>
        </p:txBody>
      </p:sp>
    </p:spTree>
    <p:extLst>
      <p:ext uri="{BB962C8B-B14F-4D97-AF65-F5344CB8AC3E}">
        <p14:creationId xmlns:p14="http://schemas.microsoft.com/office/powerpoint/2010/main" val="20237687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124744"/>
            <a:ext cx="7920880" cy="5112568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识别步骤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Clr>
                <a:srgbClr val="FF0000"/>
              </a:buClr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首先制定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安全检查分析表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，并通过其对作业环境、设备、设施进行危害识别，对工作活动、工艺操作等采用工作危害性分析，在此基础上，对于关键操作、过程、装置、部位，特别是以前经常发生事故的，则采用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危险与可操作性研究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进行危害分析，也可结合自身的实际情况采用其他识别方法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安全检查分析表内容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Clr>
                <a:srgbClr val="FF0000"/>
              </a:buClr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检查项目、检查标准、潜在危害或事件、主要后果、现有安全控制措施、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LSR	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分值、风险等级、建议改进措施</a:t>
            </a: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风险源辨识与风险评价</a:t>
            </a:r>
          </a:p>
        </p:txBody>
      </p:sp>
    </p:spTree>
    <p:extLst>
      <p:ext uri="{BB962C8B-B14F-4D97-AF65-F5344CB8AC3E}">
        <p14:creationId xmlns:p14="http://schemas.microsoft.com/office/powerpoint/2010/main" val="849658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2601746-6FCD-4411-BF35-25152F0676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352" y="1268760"/>
            <a:ext cx="8579296" cy="4525963"/>
          </a:xfrm>
        </p:spPr>
        <p:txBody>
          <a:bodyPr/>
          <a:lstStyle/>
          <a:p>
            <a:pPr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优缺点</a:t>
            </a:r>
            <a:endParaRPr lang="en-US" altLang="zh-CN" sz="2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1200"/>
              </a:spcBef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能事先编制，有充分的时间组织有经验的人员编写，做到系统化、完整化，不至于漏掉能导致危险的关键因素</a:t>
            </a:r>
          </a:p>
          <a:p>
            <a:pPr>
              <a:spcBef>
                <a:spcPts val="1200"/>
              </a:spcBef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可根据规定的标准、规范和法规，检查遵守的情况，提出准确的评价</a:t>
            </a:r>
          </a:p>
          <a:p>
            <a:pPr>
              <a:spcBef>
                <a:spcPts val="1200"/>
              </a:spcBef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应用方式是有问有答，使人印象深刻，能起到安全教育的作用。表内还可注明改进措施的要求，隔一段时间后重新检查改进情况</a:t>
            </a:r>
          </a:p>
          <a:p>
            <a:pPr>
              <a:spcBef>
                <a:spcPts val="1200"/>
              </a:spcBef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简明易懂，容易掌握</a:t>
            </a:r>
          </a:p>
          <a:p>
            <a:pPr>
              <a:spcBef>
                <a:spcPts val="1200"/>
              </a:spcBef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只能定性评价，不能定量评价</a:t>
            </a:r>
          </a:p>
          <a:p>
            <a:pPr>
              <a:spcBef>
                <a:spcPts val="1200"/>
              </a:spcBef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只能对已经存在的对象评价</a:t>
            </a: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658B19C2-9681-4995-AE6C-E08CFB87D3C2}"/>
              </a:ext>
            </a:extLst>
          </p:cNvPr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风险源辨识与风险评价</a:t>
            </a:r>
          </a:p>
        </p:txBody>
      </p:sp>
    </p:spTree>
    <p:extLst>
      <p:ext uri="{BB962C8B-B14F-4D97-AF65-F5344CB8AC3E}">
        <p14:creationId xmlns:p14="http://schemas.microsoft.com/office/powerpoint/2010/main" val="2095058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908720"/>
            <a:ext cx="8424936" cy="540060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识别危害根源和性质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要考虑存在什么危害（伤害源）、谁（什么）会受到危害、危害怎样发生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评价人员应通过现场观察及所收集的资料，对所确定的评价对象识别尽可能多的实际的和潜在的危害，包括：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设施的不安全状态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，包括可能导致事故发生和危害扩大的设计缺陷、工艺缺陷、设备缺陷、保护措施和安全装置的缺陷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人的不安全行为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，包括不采取安全措施、错误动作、不按规定的方法操作，某些不安全行为（制造危险状态）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可能造成职业病、中毒的环境与条件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，包括物理的（噪音、振动、湿度）、化学的（危化品等）以及生物因素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管理缺陷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，包括安全监督、检查、事故防范、应急管理、人员安排、防护用品短缺、工艺过程和操作方法的管理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风险源辨识与风险评价</a:t>
            </a:r>
          </a:p>
        </p:txBody>
      </p:sp>
    </p:spTree>
    <p:extLst>
      <p:ext uri="{BB962C8B-B14F-4D97-AF65-F5344CB8AC3E}">
        <p14:creationId xmlns:p14="http://schemas.microsoft.com/office/powerpoint/2010/main" val="3331334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980728"/>
            <a:ext cx="7920880" cy="554461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安全检查表分析法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依据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有关标准、规程、规范及规定；国内外案例和以往的事故情况；系统分析确定的危险部位及防范措施；分析人个人经验和可靠的参考资料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步骤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选择合适项目；依据现场观察、与操作员交谈及个人理解，通过回答检查表中的问题，发现并记录与标准、规定的差异；分析差异，提出改正措施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要点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分析对象是设备设施、作业场所和工艺流程等静态的物，而非活动。故所列项目不应有人的活动；既分析表面看得见的危害，又要分析设备设施内部隐藏的内部构件和工艺的危害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风险源辨识与风险评价</a:t>
            </a:r>
          </a:p>
        </p:txBody>
      </p:sp>
    </p:spTree>
    <p:extLst>
      <p:ext uri="{BB962C8B-B14F-4D97-AF65-F5344CB8AC3E}">
        <p14:creationId xmlns:p14="http://schemas.microsoft.com/office/powerpoint/2010/main" val="2905593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464F31-0834-4992-9F22-187C6AB9E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457199"/>
          </a:xfrm>
        </p:spPr>
        <p:txBody>
          <a:bodyPr/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安全检查表样表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841F671-2BAC-48F3-81B8-326A846CC9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688737D-BB28-4C60-B73D-F721A83421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801" t="23401" r="11300" b="10895"/>
          <a:stretch/>
        </p:blipFill>
        <p:spPr>
          <a:xfrm>
            <a:off x="449524" y="1443126"/>
            <a:ext cx="8507288" cy="492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041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980728"/>
            <a:ext cx="7848872" cy="5544616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工作危害分析法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按阶段、区域、装置、任务、阶段、部门划分或以上组合对作业活动进行划分并建立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作业活动清单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从清单中选定一项活动并分解为若干相连的步骤，识别每步骤的潜在危险、有害因素，然后通过风险评价，判定等级，制定控制措施。应按实际作业步骤划分，不能过粗或过细，确保能让人理解该工作是如何进行的，对操作员能起到指导作用为宜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工作危害分析的目的是防止伤害或损害。既要分析作业人员工作不规范的危险和有害因素，也要分析作业环境存在的潜在危险有害因素和工作本身的危险、有害因素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工作危害分析应填写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工作危害分析评价表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风险源辨识与风险评价</a:t>
            </a:r>
          </a:p>
        </p:txBody>
      </p:sp>
    </p:spTree>
    <p:extLst>
      <p:ext uri="{BB962C8B-B14F-4D97-AF65-F5344CB8AC3E}">
        <p14:creationId xmlns:p14="http://schemas.microsoft.com/office/powerpoint/2010/main" val="350298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980728"/>
            <a:ext cx="7776864" cy="5544616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风险等级评定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公式 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风险度 </a:t>
            </a:r>
            <a:r>
              <a:rPr lang="en-US" altLang="zh-CN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 = L×S</a:t>
            </a:r>
          </a:p>
          <a:p>
            <a:pPr marL="811213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：危险性或风险度（危险性分值）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811213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L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：发生事故的可能性大小（发生事故的频率）</a:t>
            </a:r>
          </a:p>
          <a:p>
            <a:pPr marL="811213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S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：一旦发生事故会造成的损失后果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根据风险度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R= L×S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，风险评价的结果可为以下几种：</a:t>
            </a:r>
            <a:endParaRPr lang="zh-CN" altLang="en-US" sz="2000" dirty="0">
              <a:latin typeface="Arial" panose="020B0604020202020204" pitchFamily="34" charset="0"/>
            </a:endParaRPr>
          </a:p>
          <a:p>
            <a:pPr marL="811213" indent="0"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风险源辨识与风险评价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967213"/>
              </p:ext>
            </p:extLst>
          </p:nvPr>
        </p:nvGraphicFramePr>
        <p:xfrm>
          <a:off x="933355" y="4077072"/>
          <a:ext cx="7133274" cy="98640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288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1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48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25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8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88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68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zh-CN" sz="2000" b="0" kern="100" dirty="0">
                          <a:solidFill>
                            <a:schemeClr val="tx1"/>
                          </a:solidFill>
                          <a:effectLst/>
                        </a:rPr>
                        <a:t>～</a:t>
                      </a:r>
                      <a:r>
                        <a:rPr lang="en-US" sz="2000" b="0" kern="1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zh-CN" sz="2000" b="0" kern="100" dirty="0">
                          <a:solidFill>
                            <a:schemeClr val="tx1"/>
                          </a:solidFill>
                          <a:effectLst/>
                        </a:rPr>
                        <a:t>～</a:t>
                      </a:r>
                      <a:r>
                        <a:rPr lang="en-US" sz="2000" b="0" kern="1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r>
                        <a:rPr lang="zh-CN" sz="2000" b="0" kern="100" dirty="0">
                          <a:solidFill>
                            <a:schemeClr val="tx1"/>
                          </a:solidFill>
                          <a:effectLst/>
                        </a:rPr>
                        <a:t>～</a:t>
                      </a:r>
                      <a:r>
                        <a:rPr lang="en-US" sz="2000" b="0" kern="10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zh-CN" sz="2000" b="0" kern="100">
                          <a:solidFill>
                            <a:schemeClr val="tx1"/>
                          </a:solidFill>
                          <a:effectLst/>
                        </a:rPr>
                        <a:t>～</a:t>
                      </a:r>
                      <a:r>
                        <a:rPr lang="en-US" sz="2000" b="0" kern="1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zh-CN" sz="20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zh-CN" sz="2000" b="0" kern="100">
                          <a:solidFill>
                            <a:schemeClr val="tx1"/>
                          </a:solidFill>
                          <a:effectLst/>
                        </a:rPr>
                        <a:t>～</a:t>
                      </a:r>
                      <a:r>
                        <a:rPr lang="en-US" sz="2000" b="0" kern="10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zh-CN" sz="20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风险等级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轻微或可忽略的风险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可容忍的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中等的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重大风险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巨大风险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0186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766728"/>
              </p:ext>
            </p:extLst>
          </p:nvPr>
        </p:nvGraphicFramePr>
        <p:xfrm>
          <a:off x="573683" y="2348880"/>
          <a:ext cx="8140649" cy="2781672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516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52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59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分数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发生频率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安全检查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操作规程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员工胜任程度（意识、技能、经验）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防范、控制措施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频繁发生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从不检查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有但未及时修订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不胜任（无任何培训、培训不够、缺乏经验）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无任何防范或控制措施</a:t>
                      </a:r>
                      <a:endParaRPr lang="zh-CN" sz="14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经常发生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偶尔检查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有但常不执行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不够胜任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防范、控制措施不完善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较少发生</a:t>
                      </a:r>
                      <a:endParaRPr lang="zh-CN" sz="14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未按标准进行严格检查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有但部分执行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一般胜任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有，但未完全使用（如个人防护用品）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偶尔发生</a:t>
                      </a:r>
                      <a:endParaRPr lang="zh-CN" sz="14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经常检查偶尔疏漏</a:t>
                      </a:r>
                      <a:endParaRPr lang="zh-CN" sz="14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有但未严格执行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胜任但偶然出错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有，偶尔失效或出差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一般不发生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严格检查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有合格的操作规程且严格执行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高度胜任（培训充分、经验丰富、意识强）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4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有效防范控制措施</a:t>
                      </a:r>
                      <a:endParaRPr lang="zh-CN" sz="14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907704" y="1340768"/>
            <a:ext cx="5472608" cy="51282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危害发生频率（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L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）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/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现有安全控制措施</a:t>
            </a:r>
          </a:p>
        </p:txBody>
      </p:sp>
      <p:sp>
        <p:nvSpPr>
          <p:cNvPr id="11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风险源辨识与风险评价</a:t>
            </a:r>
          </a:p>
        </p:txBody>
      </p:sp>
    </p:spTree>
    <p:extLst>
      <p:ext uri="{BB962C8B-B14F-4D97-AF65-F5344CB8AC3E}">
        <p14:creationId xmlns:p14="http://schemas.microsoft.com/office/powerpoint/2010/main" val="733192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3317563"/>
              </p:ext>
            </p:extLst>
          </p:nvPr>
        </p:nvGraphicFramePr>
        <p:xfrm>
          <a:off x="323528" y="1993404"/>
          <a:ext cx="8496944" cy="3657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2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99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23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23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12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分数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rgbClr val="0000FF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人员伤亡程度</a:t>
                      </a:r>
                      <a:endParaRPr lang="zh-CN" sz="1600" b="0" kern="100" dirty="0">
                        <a:solidFill>
                          <a:srgbClr val="0000FF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rgbClr val="0000FF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财产损失</a:t>
                      </a:r>
                      <a:endParaRPr lang="zh-CN" sz="1600" b="0" kern="100" dirty="0">
                        <a:solidFill>
                          <a:srgbClr val="0000FF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rgbClr val="0000FF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停工时间</a:t>
                      </a:r>
                      <a:endParaRPr lang="zh-CN" sz="1600" b="0" kern="100" dirty="0">
                        <a:solidFill>
                          <a:srgbClr val="0000FF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rgbClr val="0000FF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法规规章制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rgbClr val="0000FF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度符合状况</a:t>
                      </a:r>
                      <a:endParaRPr lang="zh-CN" sz="1600" b="0" kern="100" dirty="0">
                        <a:solidFill>
                          <a:srgbClr val="0000FF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rgbClr val="0000FF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环境破坏</a:t>
                      </a:r>
                      <a:endParaRPr lang="zh-CN" sz="1600" b="0" kern="100" dirty="0">
                        <a:solidFill>
                          <a:srgbClr val="0000FF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rgbClr val="0000FF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形象受损程度</a:t>
                      </a:r>
                      <a:endParaRPr lang="zh-CN" sz="1600" b="0" kern="100" dirty="0">
                        <a:solidFill>
                          <a:srgbClr val="0000FF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</a:t>
                      </a:r>
                      <a:endParaRPr lang="zh-CN" sz="16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死亡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终身残废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丧失劳动能力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≥</a:t>
                      </a: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50</a:t>
                      </a: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万元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≥</a:t>
                      </a: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</a:t>
                      </a: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天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违反国家地方法律法规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周边环境破坏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省、市或行业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部分丧失劳动能力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职业病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重伤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住院治疗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≥</a:t>
                      </a: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30</a:t>
                      </a: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万元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≥</a:t>
                      </a: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</a:t>
                      </a: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天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违反行业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企业规范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作业区环境破坏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本市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轻伤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≥</a:t>
                      </a:r>
                      <a:r>
                        <a:rPr lang="en-US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</a:t>
                      </a:r>
                      <a:r>
                        <a:rPr lang="zh-CN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万元</a:t>
                      </a:r>
                      <a:endParaRPr lang="zh-CN" sz="16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≥</a:t>
                      </a:r>
                      <a:r>
                        <a:rPr lang="en-US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r>
                        <a:rPr lang="zh-CN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天</a:t>
                      </a:r>
                      <a:endParaRPr lang="zh-CN" sz="16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违反规章制度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作业点受影响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本单位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皮外伤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短时身体不适</a:t>
                      </a:r>
                      <a:endParaRPr lang="zh-CN" sz="16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＜</a:t>
                      </a:r>
                      <a:r>
                        <a:rPr lang="en-US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</a:t>
                      </a:r>
                      <a:r>
                        <a:rPr lang="zh-CN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万元</a:t>
                      </a:r>
                      <a:endParaRPr lang="zh-CN" sz="16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＜</a:t>
                      </a:r>
                      <a:r>
                        <a:rPr lang="en-US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r>
                        <a:rPr lang="zh-CN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天</a:t>
                      </a:r>
                      <a:endParaRPr lang="zh-CN" sz="16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不符合操作规程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设备设施周围受影响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本部门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没有受伤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无</a:t>
                      </a:r>
                      <a:endParaRPr lang="zh-CN" sz="16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无</a:t>
                      </a:r>
                      <a:endParaRPr lang="zh-CN" sz="16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完全符合</a:t>
                      </a:r>
                      <a:endParaRPr lang="zh-CN" sz="16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10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基本无影响</a:t>
                      </a:r>
                      <a:endParaRPr lang="zh-CN" sz="16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0" kern="10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本作业点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2371436" y="913284"/>
            <a:ext cx="4864860" cy="787524"/>
          </a:xfrm>
        </p:spPr>
        <p:txBody>
          <a:bodyPr/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危害及影响后果的严重性（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S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b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如同时涉及两个方面，以高分为准）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风险源辨识与风险评价</a:t>
            </a:r>
          </a:p>
        </p:txBody>
      </p:sp>
    </p:spTree>
    <p:extLst>
      <p:ext uri="{BB962C8B-B14F-4D97-AF65-F5344CB8AC3E}">
        <p14:creationId xmlns:p14="http://schemas.microsoft.com/office/powerpoint/2010/main" val="4202293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FF0000"/>
                </a:solidFill>
              </a:rPr>
              <a:t>实验室风险源辨识</a:t>
            </a:r>
          </a:p>
        </p:txBody>
      </p:sp>
    </p:spTree>
    <p:extLst>
      <p:ext uri="{BB962C8B-B14F-4D97-AF65-F5344CB8AC3E}">
        <p14:creationId xmlns:p14="http://schemas.microsoft.com/office/powerpoint/2010/main" val="3608918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6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3167844" y="1904490"/>
            <a:ext cx="2808312" cy="3684750"/>
            <a:chOff x="4216" y="3548"/>
            <a:chExt cx="2732" cy="4640"/>
          </a:xfrm>
        </p:grpSpPr>
        <p:sp>
          <p:nvSpPr>
            <p:cNvPr id="38" name="Rectangle 33"/>
            <p:cNvSpPr>
              <a:spLocks noChangeArrowheads="1"/>
            </p:cNvSpPr>
            <p:nvPr/>
          </p:nvSpPr>
          <p:spPr bwMode="auto">
            <a:xfrm>
              <a:off x="4229" y="4265"/>
              <a:ext cx="2700" cy="3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800" kern="10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选定作业活动</a:t>
              </a:r>
            </a:p>
          </p:txBody>
        </p:sp>
        <p:sp>
          <p:nvSpPr>
            <p:cNvPr id="39" name="Rectangle 34"/>
            <p:cNvSpPr>
              <a:spLocks noChangeArrowheads="1"/>
            </p:cNvSpPr>
            <p:nvPr/>
          </p:nvSpPr>
          <p:spPr bwMode="auto">
            <a:xfrm>
              <a:off x="4234" y="4983"/>
              <a:ext cx="2699" cy="3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800" kern="10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分解工作步骤</a:t>
              </a:r>
            </a:p>
          </p:txBody>
        </p:sp>
        <p:sp>
          <p:nvSpPr>
            <p:cNvPr id="40" name="Rectangle 35"/>
            <p:cNvSpPr>
              <a:spLocks noChangeArrowheads="1"/>
            </p:cNvSpPr>
            <p:nvPr/>
          </p:nvSpPr>
          <p:spPr bwMode="auto">
            <a:xfrm>
              <a:off x="4232" y="5673"/>
              <a:ext cx="2700" cy="3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3200" rIns="91440" bIns="43200" anchor="ctr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800" kern="10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辨识危险源</a:t>
              </a:r>
            </a:p>
          </p:txBody>
        </p:sp>
        <p:sp>
          <p:nvSpPr>
            <p:cNvPr id="41" name="Rectangle 36"/>
            <p:cNvSpPr>
              <a:spLocks noChangeArrowheads="1"/>
            </p:cNvSpPr>
            <p:nvPr/>
          </p:nvSpPr>
          <p:spPr bwMode="auto">
            <a:xfrm>
              <a:off x="4232" y="6368"/>
              <a:ext cx="2699" cy="3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800" kern="10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评价危险源的风险等级</a:t>
              </a:r>
            </a:p>
          </p:txBody>
        </p:sp>
        <p:sp>
          <p:nvSpPr>
            <p:cNvPr id="42" name="Rectangle 38"/>
            <p:cNvSpPr>
              <a:spLocks noChangeArrowheads="1"/>
            </p:cNvSpPr>
            <p:nvPr/>
          </p:nvSpPr>
          <p:spPr bwMode="auto">
            <a:xfrm>
              <a:off x="4249" y="7081"/>
              <a:ext cx="2699" cy="3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800" kern="100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采取控制措施</a:t>
              </a:r>
            </a:p>
          </p:txBody>
        </p:sp>
        <p:sp>
          <p:nvSpPr>
            <p:cNvPr id="43" name="Rectangle 39"/>
            <p:cNvSpPr>
              <a:spLocks noChangeArrowheads="1"/>
            </p:cNvSpPr>
            <p:nvPr/>
          </p:nvSpPr>
          <p:spPr bwMode="auto">
            <a:xfrm>
              <a:off x="4230" y="3548"/>
              <a:ext cx="2707" cy="38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800" kern="100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危险源辨识的准备、策划</a:t>
              </a:r>
            </a:p>
          </p:txBody>
        </p:sp>
        <p:cxnSp>
          <p:nvCxnSpPr>
            <p:cNvPr id="44" name="AutoShape 40"/>
            <p:cNvCxnSpPr>
              <a:cxnSpLocks noChangeShapeType="1"/>
            </p:cNvCxnSpPr>
            <p:nvPr/>
          </p:nvCxnSpPr>
          <p:spPr bwMode="auto">
            <a:xfrm>
              <a:off x="5587" y="3932"/>
              <a:ext cx="0" cy="3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AutoShape 41"/>
            <p:cNvCxnSpPr>
              <a:cxnSpLocks noChangeShapeType="1"/>
            </p:cNvCxnSpPr>
            <p:nvPr/>
          </p:nvCxnSpPr>
          <p:spPr bwMode="auto">
            <a:xfrm>
              <a:off x="5582" y="4648"/>
              <a:ext cx="0" cy="3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42"/>
            <p:cNvCxnSpPr>
              <a:cxnSpLocks noChangeShapeType="1"/>
            </p:cNvCxnSpPr>
            <p:nvPr/>
          </p:nvCxnSpPr>
          <p:spPr bwMode="auto">
            <a:xfrm>
              <a:off x="5583" y="5351"/>
              <a:ext cx="0" cy="3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" name="AutoShape 43"/>
            <p:cNvCxnSpPr>
              <a:cxnSpLocks noChangeShapeType="1"/>
            </p:cNvCxnSpPr>
            <p:nvPr/>
          </p:nvCxnSpPr>
          <p:spPr bwMode="auto">
            <a:xfrm>
              <a:off x="5582" y="6035"/>
              <a:ext cx="0" cy="3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AutoShape 44"/>
            <p:cNvCxnSpPr>
              <a:cxnSpLocks noChangeShapeType="1"/>
            </p:cNvCxnSpPr>
            <p:nvPr/>
          </p:nvCxnSpPr>
          <p:spPr bwMode="auto">
            <a:xfrm>
              <a:off x="5587" y="6755"/>
              <a:ext cx="0" cy="3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" name="AutoShape 46"/>
            <p:cNvCxnSpPr>
              <a:cxnSpLocks noChangeShapeType="1"/>
            </p:cNvCxnSpPr>
            <p:nvPr/>
          </p:nvCxnSpPr>
          <p:spPr bwMode="auto">
            <a:xfrm>
              <a:off x="5598" y="7474"/>
              <a:ext cx="0" cy="3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0" name="Rectangle 47"/>
            <p:cNvSpPr>
              <a:spLocks noChangeArrowheads="1"/>
            </p:cNvSpPr>
            <p:nvPr/>
          </p:nvSpPr>
          <p:spPr bwMode="auto">
            <a:xfrm>
              <a:off x="4216" y="7814"/>
              <a:ext cx="2699" cy="3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1800" kern="10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定期评审</a:t>
              </a:r>
            </a:p>
          </p:txBody>
        </p:sp>
      </p:grpSp>
      <p:sp>
        <p:nvSpPr>
          <p:cNvPr id="51" name="Rectangle 69"/>
          <p:cNvSpPr>
            <a:spLocks noChangeArrowheads="1"/>
          </p:cNvSpPr>
          <p:nvPr/>
        </p:nvSpPr>
        <p:spPr bwMode="auto">
          <a:xfrm>
            <a:off x="1475656" y="1084859"/>
            <a:ext cx="419551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工作危害分析法</a:t>
            </a:r>
            <a:r>
              <a:rPr kumimoji="0" lang="zh-CN" altLang="en-US" sz="24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工作流程</a:t>
            </a:r>
            <a:endParaRPr kumimoji="0" lang="zh-CN" altLang="en-US" sz="24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风险源辨识与风险评价</a:t>
            </a:r>
          </a:p>
        </p:txBody>
      </p:sp>
    </p:spTree>
    <p:extLst>
      <p:ext uri="{BB962C8B-B14F-4D97-AF65-F5344CB8AC3E}">
        <p14:creationId xmlns:p14="http://schemas.microsoft.com/office/powerpoint/2010/main" val="23428686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LEC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评价法</a:t>
            </a:r>
          </a:p>
          <a:p>
            <a:pPr marL="0" indent="0"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公式：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 = L X E X C</a:t>
            </a:r>
          </a:p>
          <a:p>
            <a:pPr marL="0" indent="0"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式中：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L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：发生事故的可能性大小；</a:t>
            </a:r>
          </a:p>
          <a:p>
            <a:pPr marL="0" indent="0">
              <a:buNone/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E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：人体暴露在危险环境中的频繁程度</a:t>
            </a:r>
          </a:p>
          <a:p>
            <a:pPr marL="0" indent="0">
              <a:buNone/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：发生事故产生的后果</a:t>
            </a:r>
          </a:p>
          <a:p>
            <a:pPr marL="0" indent="0">
              <a:buNone/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：危险等级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风险源辨识与风险评价</a:t>
            </a: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457200" y="847026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852472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27712"/>
            <a:ext cx="8229600" cy="4525963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参数的确定</a:t>
            </a:r>
          </a:p>
          <a:p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L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：当用概率来表示时，绝不可能的事件发生的概率为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；而可能性小、完全意外发生的事件的分数值为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。在系统安全考虑时，绝对不发生事故是不可能的，所以人为地将事故实际不可能性的分数值定为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0.1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，而完全可能预料要发生的事件的可能性分数值定为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。介于两者之间发生事故的可能性指定了若干个中间值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风险源辨识与风险评价</a:t>
            </a: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457200" y="847026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en-US" altLang="zh-CN" sz="2400" dirty="0"/>
              <a:t>LEC</a:t>
            </a:r>
            <a:r>
              <a:rPr lang="zh-CN" altLang="en-US" sz="2400" dirty="0"/>
              <a:t>评价法</a:t>
            </a:r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2C957A94-0F47-4108-BDC1-BF3DF684A6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612340"/>
              </p:ext>
            </p:extLst>
          </p:nvPr>
        </p:nvGraphicFramePr>
        <p:xfrm>
          <a:off x="2411760" y="3427775"/>
          <a:ext cx="4798696" cy="2438400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383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53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85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分数值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6200" algn="just">
                        <a:spcAft>
                          <a:spcPts val="0"/>
                        </a:spcAft>
                      </a:pPr>
                      <a:r>
                        <a:rPr lang="zh-CN" sz="200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事故发生的可能性</a:t>
                      </a:r>
                      <a:endParaRPr lang="zh-CN" sz="2000" b="1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6200" algn="l">
                        <a:spcAft>
                          <a:spcPts val="0"/>
                        </a:spcAft>
                      </a:pPr>
                      <a:r>
                        <a:rPr lang="zh-CN" sz="200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完全可能</a:t>
                      </a:r>
                      <a:endParaRPr lang="zh-CN" sz="2000" b="1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0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6200" algn="l">
                        <a:spcAft>
                          <a:spcPts val="0"/>
                        </a:spcAft>
                      </a:pPr>
                      <a:r>
                        <a:rPr lang="zh-CN" sz="200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相当可能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7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endParaRPr lang="zh-CN" sz="2000" b="1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6200" algn="l">
                        <a:spcAft>
                          <a:spcPts val="0"/>
                        </a:spcAft>
                      </a:pPr>
                      <a:r>
                        <a:rPr lang="zh-CN" sz="200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可能但不经常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65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sz="2000" b="1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6200" algn="l">
                        <a:spcAft>
                          <a:spcPts val="0"/>
                        </a:spcAft>
                      </a:pPr>
                      <a:r>
                        <a:rPr lang="zh-CN" sz="200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可能性小 完全意外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0.5</a:t>
                      </a:r>
                      <a:endParaRPr lang="zh-CN" sz="2000" b="1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6200" algn="l">
                        <a:spcAft>
                          <a:spcPts val="0"/>
                        </a:spcAft>
                      </a:pPr>
                      <a:r>
                        <a:rPr lang="zh-CN" sz="200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很不可能 可以设想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6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0.2</a:t>
                      </a:r>
                      <a:endParaRPr lang="zh-CN" sz="2000" b="1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6200" algn="l">
                        <a:spcAft>
                          <a:spcPts val="0"/>
                        </a:spcAft>
                      </a:pPr>
                      <a:r>
                        <a:rPr lang="zh-CN" sz="200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极不可能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9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0.1</a:t>
                      </a:r>
                      <a:endParaRPr lang="zh-CN" sz="2000" b="1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6200" algn="l">
                        <a:spcAft>
                          <a:spcPts val="0"/>
                        </a:spcAft>
                      </a:pPr>
                      <a:r>
                        <a:rPr lang="zh-CN" sz="200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实际不可能</a:t>
                      </a:r>
                      <a:endParaRPr lang="zh-CN" sz="2000" b="1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30841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参数的确定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E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：人员出现在危险环境中越频繁，则危险性越大。规定连续暴露的情况为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，而非常罕见地暴露在危险环境中的分数值定为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0.5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。将介于两者之间的危险规定为中间值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风险源辨识与风险评价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076714"/>
              </p:ext>
            </p:extLst>
          </p:nvPr>
        </p:nvGraphicFramePr>
        <p:xfrm>
          <a:off x="2460783" y="3573016"/>
          <a:ext cx="4222433" cy="213360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9610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1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6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分数值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暴露于危险环境的频繁程度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连续暴露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51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6</a:t>
                      </a:r>
                      <a:endParaRPr lang="zh-CN" sz="20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每天工作时间内暴露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92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endParaRPr lang="zh-CN" sz="20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每周一次，或偶然暴露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endParaRPr lang="zh-CN" sz="20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每月一次暴露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sz="20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每年几次暴露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0.5</a:t>
                      </a:r>
                      <a:endParaRPr lang="zh-CN" sz="20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非常罕见地暴露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标题 1"/>
          <p:cNvSpPr txBox="1">
            <a:spLocks/>
          </p:cNvSpPr>
          <p:nvPr/>
        </p:nvSpPr>
        <p:spPr>
          <a:xfrm>
            <a:off x="457200" y="847026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en-US" altLang="zh-CN" sz="2400" dirty="0"/>
              <a:t>LEC</a:t>
            </a:r>
            <a:r>
              <a:rPr lang="zh-CN" altLang="en-US" sz="2400" dirty="0"/>
              <a:t>评价法</a:t>
            </a:r>
          </a:p>
        </p:txBody>
      </p:sp>
    </p:spTree>
    <p:extLst>
      <p:ext uri="{BB962C8B-B14F-4D97-AF65-F5344CB8AC3E}">
        <p14:creationId xmlns:p14="http://schemas.microsoft.com/office/powerpoint/2010/main" val="25421146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参数的确定</a:t>
            </a:r>
          </a:p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人员可从极小的轻伤直到多人死亡，由于影响面较宽，故规定分数值为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～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，轻伤定为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，把造成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人以上死亡的定为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，其它情况的分数值均在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之间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风险源辨识与风险评价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906501"/>
              </p:ext>
            </p:extLst>
          </p:nvPr>
        </p:nvGraphicFramePr>
        <p:xfrm>
          <a:off x="2051720" y="3573016"/>
          <a:ext cx="5646420" cy="192024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937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09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9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分数值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发生事故产生的后果</a:t>
                      </a:r>
                      <a:endParaRPr lang="zh-CN" sz="18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100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</a:t>
                      </a:r>
                      <a:r>
                        <a:rPr lang="zh-CN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人以上死亡 或经济损失</a:t>
                      </a: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1000</a:t>
                      </a:r>
                      <a:r>
                        <a:rPr lang="zh-CN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万元以上事故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40</a:t>
                      </a:r>
                      <a:endParaRPr lang="zh-CN" sz="18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r>
                        <a:rPr lang="zh-CN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9</a:t>
                      </a:r>
                      <a:r>
                        <a:rPr lang="zh-CN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人死亡或经济损失</a:t>
                      </a: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100</a:t>
                      </a:r>
                      <a:r>
                        <a:rPr lang="zh-CN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万元以上事故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15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r>
                        <a:rPr lang="zh-CN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人死亡或经济损失</a:t>
                      </a: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50</a:t>
                      </a:r>
                      <a:r>
                        <a:rPr lang="zh-CN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万元以上事故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92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</a:t>
                      </a:r>
                      <a:endParaRPr lang="zh-CN" sz="18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重伤或经济损失</a:t>
                      </a: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 </a:t>
                      </a:r>
                      <a:r>
                        <a:rPr lang="zh-CN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万元以上事故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endParaRPr lang="zh-CN" sz="18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重伤或经济损失</a:t>
                      </a: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 </a:t>
                      </a:r>
                      <a:r>
                        <a:rPr lang="zh-CN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万元以上事故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2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zh-CN" sz="18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伤或经济损失不超过</a:t>
                      </a:r>
                      <a:r>
                        <a:rPr lang="en-US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r>
                        <a:rPr lang="zh-CN" sz="18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万元以上的事故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标题 1"/>
          <p:cNvSpPr txBox="1">
            <a:spLocks/>
          </p:cNvSpPr>
          <p:nvPr/>
        </p:nvSpPr>
        <p:spPr>
          <a:xfrm>
            <a:off x="457200" y="847026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en-US" altLang="zh-CN" sz="2400" dirty="0"/>
              <a:t>LEC</a:t>
            </a:r>
            <a:r>
              <a:rPr lang="zh-CN" altLang="en-US" sz="2400" dirty="0"/>
              <a:t>评价法</a:t>
            </a:r>
          </a:p>
        </p:txBody>
      </p:sp>
    </p:spTree>
    <p:extLst>
      <p:ext uri="{BB962C8B-B14F-4D97-AF65-F5344CB8AC3E}">
        <p14:creationId xmlns:p14="http://schemas.microsoft.com/office/powerpoint/2010/main" val="19212526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参数的确定</a:t>
            </a: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：经分析讨论，确定被评价的具体活动的危险性参数，然后计算得出危险分值，确定风险等级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风险源辨识与风险评价</a:t>
            </a: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457200" y="847026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en-US" altLang="zh-CN" sz="2400" dirty="0"/>
              <a:t>LEC</a:t>
            </a:r>
            <a:r>
              <a:rPr lang="zh-CN" altLang="en-US" sz="2400" dirty="0"/>
              <a:t>评价法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149938"/>
              </p:ext>
            </p:extLst>
          </p:nvPr>
        </p:nvGraphicFramePr>
        <p:xfrm>
          <a:off x="1547664" y="3212976"/>
          <a:ext cx="5786756" cy="1828800"/>
        </p:xfrm>
        <a:graphic>
          <a:graphicData uri="http://schemas.openxmlformats.org/drawingml/2006/table">
            <a:tbl>
              <a:tblPr>
                <a:tableStyleId>{638B1855-1B75-4FBE-930C-398BA8C253C6}</a:tableStyleId>
              </a:tblPr>
              <a:tblGrid>
                <a:gridCol w="1292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57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8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84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D</a:t>
                      </a: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值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危险程度</a:t>
                      </a:r>
                      <a:endParaRPr lang="zh-CN" sz="20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危险等级</a:t>
                      </a:r>
                      <a:endParaRPr lang="zh-CN" sz="20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&gt;320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极其危险</a:t>
                      </a:r>
                      <a:r>
                        <a:rPr lang="en-US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,</a:t>
                      </a: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不能继续作业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V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160</a:t>
                      </a: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320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高度危险，要立即整改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IV</a:t>
                      </a:r>
                      <a:endParaRPr lang="zh-CN" sz="20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70</a:t>
                      </a:r>
                      <a:r>
                        <a:rPr lang="zh-CN" sz="20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sz="20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160</a:t>
                      </a:r>
                      <a:endParaRPr lang="zh-CN" sz="20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显著危险，需要整改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III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20</a:t>
                      </a:r>
                      <a:r>
                        <a:rPr lang="zh-CN" sz="20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～</a:t>
                      </a:r>
                      <a:r>
                        <a:rPr lang="en-US" sz="20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70</a:t>
                      </a:r>
                      <a:endParaRPr lang="zh-CN" sz="20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一般危险，需要注意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II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&lt;20</a:t>
                      </a:r>
                      <a:endParaRPr lang="zh-CN" sz="20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稍有危险，可以接受</a:t>
                      </a:r>
                      <a:endParaRPr lang="zh-CN" sz="2000" b="0" kern="10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0" dirty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I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21980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对于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LEC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法评价得出的危险等级中的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II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III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IV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V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四个等级的危险源，要填写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危险源辨识评价表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对于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LEC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法得到的风险等级为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IV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级和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V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级的危险源应确定为重大危险源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重大危险源要填写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重大危险源控制表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，对危险源实施有效控制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03576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124744"/>
            <a:ext cx="7776864" cy="4968552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制定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风险控制计划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，其内容包括：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实施计划的人员、职责、权限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控制方法、控制措施、资源配置、时间表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反馈时间、评审时间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采取风险控制措施的一般原则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消除风险、降低风险、个人防护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预防措施、保护措施、应急措施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V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级禁止作业、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IV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级立即整改、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III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级限期整改、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级加强监测和保护、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级稍加注意即可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IV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级采取术措施限制风险；制定目标、指标管理方案；制定管理程序和作业文件；培训与教育；制定应急预案；加强检查</a:t>
            </a:r>
          </a:p>
          <a:p>
            <a:pPr>
              <a:buClr>
                <a:srgbClr val="0000FF"/>
              </a:buClr>
              <a:buFont typeface="Wingdings" panose="05000000000000000000" pitchFamily="2" charset="2"/>
              <a:buChar char="ü"/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II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III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级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制定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安全计划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，采取安全措施；定期检查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风险控制</a:t>
            </a:r>
          </a:p>
        </p:txBody>
      </p:sp>
    </p:spTree>
    <p:extLst>
      <p:ext uri="{BB962C8B-B14F-4D97-AF65-F5344CB8AC3E}">
        <p14:creationId xmlns:p14="http://schemas.microsoft.com/office/powerpoint/2010/main" val="29495600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55576" y="1484784"/>
            <a:ext cx="7416824" cy="452596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常规危险源辨识、风险评价应定期进行，辨识和评价的周期和时机应根具体内容确定，但每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个月不少于一次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非常规活动应在实施前进行评估，要求识别出风险和隐患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风险信息更新</a:t>
            </a:r>
          </a:p>
        </p:txBody>
      </p:sp>
    </p:spTree>
    <p:extLst>
      <p:ext uri="{BB962C8B-B14F-4D97-AF65-F5344CB8AC3E}">
        <p14:creationId xmlns:p14="http://schemas.microsoft.com/office/powerpoint/2010/main" val="36356605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5CD0FF-C7DE-4BD8-BDDF-36C7C6D6D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383" y="116632"/>
            <a:ext cx="8229600" cy="504056"/>
          </a:xfrm>
        </p:spPr>
        <p:txBody>
          <a:bodyPr/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安全法则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C3F1A76-88C5-4317-8A81-7F234E4B1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608" y="1412776"/>
            <a:ext cx="7958783" cy="4525963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/>
              <a:t>墨菲法则</a:t>
            </a:r>
          </a:p>
          <a:p>
            <a:pPr marL="0" indent="0">
              <a:buNone/>
            </a:pPr>
            <a:r>
              <a:rPr lang="zh-CN" altLang="en-US" sz="2000" dirty="0"/>
              <a:t>在生产经营活动中，只要存在安全隐患，事故总会发生，差别只是早晚、大小、轻重而已</a:t>
            </a:r>
            <a:endParaRPr lang="en-US" altLang="zh-CN" sz="2000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/>
              <a:t>海因里希法则</a:t>
            </a:r>
          </a:p>
          <a:p>
            <a:pPr marL="0" indent="0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1</a:t>
            </a:r>
            <a:r>
              <a:rPr lang="zh-CN" altLang="en-US" sz="2000" dirty="0"/>
              <a:t>）事故法则</a:t>
            </a:r>
          </a:p>
          <a:p>
            <a:pPr marL="0" indent="0">
              <a:buNone/>
            </a:pPr>
            <a:r>
              <a:rPr lang="en-US" altLang="zh-CN" sz="2000" dirty="0"/>
              <a:t>1:29:300:1000</a:t>
            </a:r>
            <a:r>
              <a:rPr lang="zh-CN" altLang="en-US" sz="2000" dirty="0"/>
              <a:t>。每一起严重的事故背后，必然有</a:t>
            </a:r>
            <a:r>
              <a:rPr lang="en-US" altLang="zh-CN" sz="2000" dirty="0"/>
              <a:t>29 </a:t>
            </a:r>
            <a:r>
              <a:rPr lang="zh-CN" altLang="en-US" sz="2000" dirty="0"/>
              <a:t>起较轻微事故和</a:t>
            </a:r>
            <a:r>
              <a:rPr lang="en-US" altLang="zh-CN" sz="2000" dirty="0"/>
              <a:t>300</a:t>
            </a:r>
            <a:r>
              <a:rPr lang="zh-CN" altLang="en-US" sz="2000" dirty="0"/>
              <a:t>起未遂先兆，以及</a:t>
            </a:r>
            <a:r>
              <a:rPr lang="en-US" altLang="zh-CN" sz="2000" dirty="0"/>
              <a:t>1000</a:t>
            </a:r>
            <a:r>
              <a:rPr lang="zh-CN" altLang="en-US" sz="2000" dirty="0"/>
              <a:t>起事故隐患相随</a:t>
            </a:r>
            <a:endParaRPr lang="en-US" altLang="zh-CN" sz="2000" dirty="0"/>
          </a:p>
          <a:p>
            <a:pPr marL="0" indent="0">
              <a:buNone/>
            </a:pPr>
            <a:r>
              <a:rPr lang="zh-CN" altLang="en-US" sz="2000" dirty="0"/>
              <a:t>（</a:t>
            </a:r>
            <a:r>
              <a:rPr lang="en-US" altLang="zh-CN" sz="2000" dirty="0"/>
              <a:t>2</a:t>
            </a:r>
            <a:r>
              <a:rPr lang="zh-CN" altLang="en-US" sz="2000" dirty="0"/>
              <a:t>）多米诺骨牌理论</a:t>
            </a:r>
          </a:p>
          <a:p>
            <a:pPr marL="0" indent="0">
              <a:buNone/>
            </a:pPr>
            <a:r>
              <a:rPr lang="zh-CN" altLang="en-US" sz="2000" dirty="0"/>
              <a:t>消除了事故链中的某一个因素，可能就避免了一个重大事故的发生</a:t>
            </a:r>
            <a:endParaRPr lang="en-US" altLang="zh-CN" sz="2000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000" b="1" dirty="0"/>
              <a:t>不等式法则</a:t>
            </a:r>
            <a:r>
              <a:rPr lang="zh-CN" altLang="en-US" sz="2000" dirty="0"/>
              <a:t>：</a:t>
            </a:r>
            <a:r>
              <a:rPr lang="en-US" altLang="zh-CN" sz="2000" dirty="0"/>
              <a:t>10000-1≠9999</a:t>
            </a:r>
          </a:p>
          <a:p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76922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980728"/>
            <a:ext cx="7920880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安全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是指不受威胁、没有风险、危害、损失。人类的整体与生存环境资源的和谐相处，互相不伤害，不存在风险、危害的隐患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, 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是免除了不可接受的损害风险的状态。安全是在人类生产过程中，将系统的运行状态对人类的生命、财产、环境可能产生的损害控制在人类能接受水平以下的状态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安全是相对的，绝对的安全是不存在的；只能在一个固定阶段、固定状态下，才可视为在此条件和状态下是绝对安全的</a:t>
            </a: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5263" y="116632"/>
            <a:ext cx="382676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zh-CN" altLang="zh-CN" sz="2800" b="1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2800" b="1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概念</a:t>
            </a:r>
          </a:p>
        </p:txBody>
      </p:sp>
    </p:spTree>
    <p:extLst>
      <p:ext uri="{BB962C8B-B14F-4D97-AF65-F5344CB8AC3E}">
        <p14:creationId xmlns:p14="http://schemas.microsoft.com/office/powerpoint/2010/main" val="36630724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913B0C-0889-4274-B153-2D5F8C83D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92332"/>
            <a:ext cx="8229600" cy="346050"/>
          </a:xfrm>
        </p:spPr>
        <p:txBody>
          <a:bodyPr/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科研生产风险识别处置牌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CF1584B-1C17-4C33-ADD6-C9930ED17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124744"/>
            <a:ext cx="3394720" cy="2044824"/>
          </a:xfrm>
        </p:spPr>
        <p:txBody>
          <a:bodyPr/>
          <a:lstStyle/>
          <a:p>
            <a:pPr marL="0" indent="0">
              <a:buClr>
                <a:srgbClr val="FF0000"/>
              </a:buClr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基本要求及注意事项：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位置固定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格式固定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内容灵活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38E4FE4-7159-4E16-9D47-A00A41C1EA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438" t="19201" r="45275" b="9401"/>
          <a:stretch/>
        </p:blipFill>
        <p:spPr>
          <a:xfrm>
            <a:off x="3707904" y="764704"/>
            <a:ext cx="4695130" cy="584028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343FB1E8-197E-4962-A99D-AB032891BC77}"/>
              </a:ext>
            </a:extLst>
          </p:cNvPr>
          <p:cNvSpPr/>
          <p:nvPr/>
        </p:nvSpPr>
        <p:spPr bwMode="auto">
          <a:xfrm>
            <a:off x="3851920" y="1268760"/>
            <a:ext cx="2736304" cy="1152128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黑体" pitchFamily="2" charset="-122"/>
              <a:sym typeface="Webdings" pitchFamily="18" charset="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5F99510-25D7-4666-8132-C246CCA9A6FA}"/>
              </a:ext>
            </a:extLst>
          </p:cNvPr>
          <p:cNvSpPr/>
          <p:nvPr/>
        </p:nvSpPr>
        <p:spPr bwMode="auto">
          <a:xfrm>
            <a:off x="3851920" y="2492896"/>
            <a:ext cx="4392488" cy="1152128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黑体" pitchFamily="2" charset="-122"/>
              <a:sym typeface="Webdings" pitchFamily="18" charset="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4673B7B-91A2-44C3-89B1-E0A3A88065EE}"/>
              </a:ext>
            </a:extLst>
          </p:cNvPr>
          <p:cNvSpPr/>
          <p:nvPr/>
        </p:nvSpPr>
        <p:spPr bwMode="auto">
          <a:xfrm>
            <a:off x="3851920" y="3861048"/>
            <a:ext cx="4392488" cy="2743940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黑体" pitchFamily="2" charset="-122"/>
              <a:sym typeface="Webdings" pitchFamily="18" charset="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BDA20AC-95A2-4FD6-8320-260B30B5EE2F}"/>
              </a:ext>
            </a:extLst>
          </p:cNvPr>
          <p:cNvSpPr/>
          <p:nvPr/>
        </p:nvSpPr>
        <p:spPr bwMode="auto">
          <a:xfrm>
            <a:off x="6732240" y="1304764"/>
            <a:ext cx="1514954" cy="1152128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黑体" pitchFamily="2" charset="-122"/>
              <a:sym typeface="Webdings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551055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9">
            <a:extLst>
              <a:ext uri="{FF2B5EF4-FFF2-40B4-BE49-F238E27FC236}">
                <a16:creationId xmlns:a16="http://schemas.microsoft.com/office/drawing/2014/main" id="{C1CF3CE8-40A8-4210-8205-A7F97C6CA1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80728"/>
            <a:ext cx="3178696" cy="4764940"/>
          </a:xfr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2DE10D68-085B-4654-B96E-EA05AC526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1628800"/>
            <a:ext cx="4834880" cy="2736304"/>
          </a:xfrm>
        </p:spPr>
        <p:txBody>
          <a:bodyPr/>
          <a:lstStyle/>
          <a:p>
            <a:pPr algn="l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安全无小事，生命须珍惜</a:t>
            </a:r>
            <a:b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大家齐动手，消灭危险源</a:t>
            </a:r>
            <a:b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转变观念，从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要我安全”转变为“我要安全”</a:t>
            </a:r>
            <a:b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祝大家工作顺利，身体健康！</a:t>
            </a:r>
          </a:p>
        </p:txBody>
      </p:sp>
    </p:spTree>
    <p:extLst>
      <p:ext uri="{BB962C8B-B14F-4D97-AF65-F5344CB8AC3E}">
        <p14:creationId xmlns:p14="http://schemas.microsoft.com/office/powerpoint/2010/main" val="2982818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1052736"/>
            <a:ext cx="813690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风险：</a:t>
            </a:r>
            <a:r>
              <a:rPr lang="zh-CN" altLang="en-US" sz="2400" b="0" dirty="0">
                <a:latin typeface="黑体" panose="02010609060101010101" pitchFamily="49" charset="-122"/>
                <a:ea typeface="黑体" panose="02010609060101010101" pitchFamily="49" charset="-122"/>
              </a:rPr>
              <a:t>风险是风险因素相互作用的结果（结果的不确定性、可能发生的损害程度的大小、损害的大小和发生的可能性）</a:t>
            </a:r>
            <a:endParaRPr lang="en-US" altLang="zh-CN" sz="2400" b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风险因素：</a:t>
            </a:r>
            <a:r>
              <a:rPr lang="zh-CN" altLang="en-US" sz="2400" b="0" dirty="0">
                <a:latin typeface="黑体" panose="02010609060101010101" pitchFamily="49" charset="-122"/>
                <a:ea typeface="黑体" panose="02010609060101010101" pitchFamily="49" charset="-122"/>
              </a:rPr>
              <a:t>产生或增加损失概率和程度的条件或因素。是风险发生的潜在原因，是造成损失的内在或间接原因</a:t>
            </a:r>
            <a:endParaRPr lang="en-US" altLang="zh-CN" sz="2400" b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风险源：</a:t>
            </a:r>
            <a:r>
              <a:rPr lang="zh-CN" altLang="en-US" sz="2400" b="0" dirty="0">
                <a:latin typeface="黑体" panose="02010609060101010101" pitchFamily="49" charset="-122"/>
                <a:ea typeface="黑体" panose="02010609060101010101" pitchFamily="49" charset="-122"/>
              </a:rPr>
              <a:t>可导致伤害、财产损失、职业健康、破坏环境及这些情况组合的结果和状态。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风险事件：</a:t>
            </a:r>
            <a:r>
              <a:rPr lang="zh-CN" altLang="en-US" sz="2400" b="0" dirty="0">
                <a:latin typeface="黑体" panose="02010609060101010101" pitchFamily="49" charset="-122"/>
                <a:ea typeface="黑体" panose="02010609060101010101" pitchFamily="49" charset="-122"/>
              </a:rPr>
              <a:t>造成损失的偶发事件，是造成损失的外在原因或直接原因</a:t>
            </a:r>
            <a:endParaRPr lang="en-US" altLang="zh-CN" sz="2400" b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风险管理：</a:t>
            </a:r>
            <a:r>
              <a:rPr lang="zh-CN" altLang="en-US" sz="2400" b="0" dirty="0">
                <a:latin typeface="黑体" panose="02010609060101010101" pitchFamily="49" charset="-122"/>
                <a:ea typeface="黑体" panose="02010609060101010101" pitchFamily="49" charset="-122"/>
              </a:rPr>
              <a:t>识别、确定和度量风险，并制定、选择和实施风险处理方案的过程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风险管理过程：</a:t>
            </a:r>
            <a:r>
              <a:rPr lang="zh-CN" altLang="en-US" sz="2400" b="0" dirty="0">
                <a:latin typeface="黑体" panose="02010609060101010101" pitchFamily="49" charset="-122"/>
                <a:ea typeface="黑体" panose="02010609060101010101" pitchFamily="49" charset="-122"/>
              </a:rPr>
              <a:t>识别、评价、对策、决策、实施、检查</a:t>
            </a:r>
            <a:endParaRPr lang="en-US" altLang="zh-CN" sz="2400" b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风险管理的目标：</a:t>
            </a:r>
            <a:r>
              <a:rPr lang="zh-CN" altLang="en-US" sz="2400" b="0" dirty="0">
                <a:latin typeface="黑体" panose="02010609060101010101" pitchFamily="49" charset="-122"/>
                <a:ea typeface="黑体" panose="02010609060101010101" pitchFamily="49" charset="-122"/>
              </a:rPr>
              <a:t>事前规避、事中控制、事后分析</a:t>
            </a: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5263" y="116632"/>
            <a:ext cx="382676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zh-CN" altLang="zh-CN" sz="2800" b="1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2800" b="1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概念</a:t>
            </a:r>
          </a:p>
        </p:txBody>
      </p:sp>
    </p:spTree>
    <p:extLst>
      <p:ext uri="{BB962C8B-B14F-4D97-AF65-F5344CB8AC3E}">
        <p14:creationId xmlns:p14="http://schemas.microsoft.com/office/powerpoint/2010/main" val="1046803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5263" y="116632"/>
            <a:ext cx="382676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zh-CN" altLang="zh-CN" sz="2800" b="1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2800" b="1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概念</a:t>
            </a:r>
          </a:p>
        </p:txBody>
      </p:sp>
      <p:sp>
        <p:nvSpPr>
          <p:cNvPr id="2" name="矩形 1"/>
          <p:cNvSpPr/>
          <p:nvPr/>
        </p:nvSpPr>
        <p:spPr>
          <a:xfrm>
            <a:off x="611560" y="1124744"/>
            <a:ext cx="763284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安全风险管理：</a:t>
            </a:r>
            <a:r>
              <a:rPr lang="zh-CN" altLang="en-US" sz="2400" b="0" dirty="0">
                <a:latin typeface="黑体" panose="02010609060101010101" pitchFamily="49" charset="-122"/>
                <a:ea typeface="黑体" panose="02010609060101010101" pitchFamily="49" charset="-122"/>
              </a:rPr>
              <a:t>通过识别存在的风险和有害因素，并用定性或定量的分析方法确定风险的严重程度，进而确定风险控制的优先顺序和控制措施，以达到改善安全生产环境、减少和杜绝安全事故的目标而采取的措施和规定</a:t>
            </a:r>
            <a:endParaRPr lang="en-US" altLang="zh-CN" sz="2400" b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风险源识别：</a:t>
            </a:r>
            <a:r>
              <a:rPr lang="zh-CN" altLang="en-US" sz="2400" b="0" dirty="0">
                <a:latin typeface="黑体" panose="02010609060101010101" pitchFamily="49" charset="-122"/>
                <a:ea typeface="黑体" panose="02010609060101010101" pitchFamily="49" charset="-122"/>
              </a:rPr>
              <a:t>确认风险源并确定其特性的过程。主要是对风险源进行辨识，并对其性质加以判断，对可能造成的危害和影响进行提前进行预防，以确保安全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风险评价：</a:t>
            </a:r>
            <a:r>
              <a:rPr lang="zh-CN" altLang="en-US" sz="2400" b="0" dirty="0">
                <a:latin typeface="黑体" panose="02010609060101010101" pitchFamily="49" charset="-122"/>
                <a:ea typeface="黑体" panose="02010609060101010101" pitchFamily="49" charset="-122"/>
              </a:rPr>
              <a:t>评估风险大小及确定是否可容许的全过程</a:t>
            </a:r>
          </a:p>
        </p:txBody>
      </p:sp>
    </p:spTree>
    <p:extLst>
      <p:ext uri="{BB962C8B-B14F-4D97-AF65-F5344CB8AC3E}">
        <p14:creationId xmlns:p14="http://schemas.microsoft.com/office/powerpoint/2010/main" val="2486820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052736"/>
            <a:ext cx="8280920" cy="4555093"/>
          </a:xfr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2400" kern="1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根据危险危害因素性质</a:t>
            </a:r>
            <a:r>
              <a:rPr lang="zh-CN" altLang="en-US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GB/T l3861</a:t>
            </a:r>
            <a:r>
              <a:rPr lang="zh-CN" altLang="en-US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en-US" altLang="zh-CN" sz="2000" b="1" kern="1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  人的因素、物的因素、环境因素和管理因素</a:t>
            </a:r>
            <a:endParaRPr lang="en-US" altLang="zh-CN" sz="2400" kern="1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2400" kern="1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根据事故和职业危害的直接原因</a:t>
            </a:r>
            <a:r>
              <a:rPr lang="zh-CN" altLang="en-US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GB/T13861</a:t>
            </a:r>
            <a:r>
              <a:rPr lang="zh-CN" altLang="en-US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en-US" altLang="zh-CN" sz="2000" b="1" kern="1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54013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物理性危险（害）、化学性危险（害）、心理（生理）性危险（害）、行为性危险（害），以及其他危险（害）</a:t>
            </a:r>
            <a:endParaRPr lang="en-US" altLang="zh-CN" sz="2400" kern="1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2400" b="1" kern="1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根据事故类别</a:t>
            </a:r>
            <a:r>
              <a:rPr lang="zh-CN" altLang="en-US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GB 6441</a:t>
            </a:r>
            <a:r>
              <a:rPr lang="zh-CN" altLang="en-US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物体打击、车辆伤害、机械伤害、起重伤害、触电、淹溺、灼烫、火灾、高处坠落、坍塌、冒顶片帮、透水、放炮、火药爆炸、瓦斯爆炸、锅炉爆炸、容器爆炸、其他爆炸、中毒和窒息，以及其他伤害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5263" y="116632"/>
            <a:ext cx="3826768" cy="648072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dirty="0"/>
              <a:t>二</a:t>
            </a:r>
            <a:r>
              <a:rPr lang="zh-CN" altLang="zh-CN" dirty="0"/>
              <a:t>、</a:t>
            </a:r>
            <a:r>
              <a:rPr lang="zh-CN" altLang="en-US" dirty="0"/>
              <a:t>风险源的分类</a:t>
            </a:r>
          </a:p>
        </p:txBody>
      </p:sp>
    </p:spTree>
    <p:extLst>
      <p:ext uri="{BB962C8B-B14F-4D97-AF65-F5344CB8AC3E}">
        <p14:creationId xmlns:p14="http://schemas.microsoft.com/office/powerpoint/2010/main" val="29955466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052736"/>
            <a:ext cx="8352928" cy="4493538"/>
          </a:xfr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2400" b="1" kern="1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根据职业病类别</a:t>
            </a:r>
            <a:r>
              <a:rPr lang="zh-CN" altLang="en-US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职业病范围和职业病患者处理办法的规定</a:t>
            </a:r>
            <a:r>
              <a:rPr lang="en-US" altLang="zh-CN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400" b="1" kern="1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54013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生产性粉尘、毒物、噪声与振动、高温、低温、辐射（电离辐射、非电离辐射），其他危害因素等</a:t>
            </a:r>
            <a:r>
              <a:rPr lang="en-US" altLang="zh-CN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altLang="en-US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类</a:t>
            </a:r>
            <a:endParaRPr lang="en-US" altLang="zh-CN" sz="2400" kern="1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sz="2400" b="1" kern="1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根据危险等级</a:t>
            </a:r>
            <a:r>
              <a:rPr lang="zh-CN" altLang="en-US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ISO 31000</a:t>
            </a:r>
            <a:r>
              <a:rPr lang="zh-CN" altLang="en-US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GBT 24353</a:t>
            </a:r>
            <a:r>
              <a:rPr lang="zh-CN" altLang="en-US" sz="20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  <a:p>
            <a:pPr marL="354013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r>
              <a:rPr lang="zh-CN" altLang="en-US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级：不需要采取措施进行控制的危险因素</a:t>
            </a:r>
          </a:p>
          <a:p>
            <a:pPr marL="354013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II</a:t>
            </a:r>
            <a:r>
              <a:rPr lang="zh-CN" altLang="en-US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级：将来要采取措施进行控制的危险因素</a:t>
            </a:r>
          </a:p>
          <a:p>
            <a:pPr marL="354013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III</a:t>
            </a:r>
            <a:r>
              <a:rPr lang="zh-CN" altLang="en-US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级：近期要采取措施进行控制的危险因素</a:t>
            </a:r>
          </a:p>
          <a:p>
            <a:pPr marL="354013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IV</a:t>
            </a:r>
            <a:r>
              <a:rPr lang="zh-CN" altLang="en-US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级：要立即采取措施进行控制的危险因素</a:t>
            </a:r>
            <a:endParaRPr lang="en-US" altLang="zh-CN" sz="2400" kern="1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54013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V</a:t>
            </a:r>
            <a:r>
              <a:rPr lang="zh-CN" altLang="en-US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级：</a:t>
            </a:r>
            <a:r>
              <a:rPr lang="zh-CN" altLang="zh-CN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极其危险</a:t>
            </a:r>
            <a:r>
              <a:rPr lang="zh-CN" altLang="en-US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zh-CN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不能</a:t>
            </a:r>
            <a:r>
              <a:rPr lang="zh-CN" altLang="en-US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开展或继续</a:t>
            </a:r>
            <a:r>
              <a:rPr lang="zh-CN" altLang="zh-CN" sz="2400" kern="1200" dirty="0">
                <a:latin typeface="黑体" panose="02010609060101010101" pitchFamily="49" charset="-122"/>
                <a:ea typeface="黑体" panose="02010609060101010101" pitchFamily="49" charset="-122"/>
              </a:rPr>
              <a:t>作业</a:t>
            </a:r>
            <a:endParaRPr lang="zh-CN" altLang="en-US" sz="2400" kern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5263" y="116632"/>
            <a:ext cx="3826768" cy="648072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dirty="0"/>
              <a:t>二</a:t>
            </a:r>
            <a:r>
              <a:rPr lang="zh-CN" altLang="zh-CN" dirty="0"/>
              <a:t>、</a:t>
            </a:r>
            <a:r>
              <a:rPr lang="zh-CN" altLang="en-US" dirty="0"/>
              <a:t>风险源的分类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214370" y="3909854"/>
          <a:ext cx="2715260" cy="274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0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271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7044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052736"/>
            <a:ext cx="7992888" cy="5112568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所有活动（常规活动和非常规活动，含静态和动态的）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工作场所内所有人员的活动（包括甲、乙方和第三方）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作业场所内所有设施、设备、安全防护用品和产品（包括外部提供的设备和材料等）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异常情况（包括启动、关闭、维修、停机、开始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结束及其他非预期运行的情况）及潜在的紧急情况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人为因素，包括违反安全操作规程和安全生产规章制度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实验材料的丢弃与处置、实验装置设备的废弃和拆除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过去、现在或将来的运作可能造成的潜在危害和影响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自然灾害及其引起的疏散、伤亡或环境影响</a:t>
            </a: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5262" y="116632"/>
            <a:ext cx="4638745" cy="648072"/>
          </a:xfrm>
          <a:prstGeom prst="rect">
            <a:avLst/>
          </a:prstGeom>
        </p:spPr>
        <p:txBody>
          <a:bodyPr>
            <a:normAutofit fontScale="92500"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dirty="0"/>
              <a:t>三</a:t>
            </a:r>
            <a:r>
              <a:rPr lang="zh-CN" altLang="zh-CN" dirty="0"/>
              <a:t>、</a:t>
            </a:r>
            <a:r>
              <a:rPr lang="zh-CN" altLang="en-US" dirty="0"/>
              <a:t>风险源的识别和评价范围</a:t>
            </a:r>
          </a:p>
        </p:txBody>
      </p:sp>
    </p:spTree>
    <p:extLst>
      <p:ext uri="{BB962C8B-B14F-4D97-AF65-F5344CB8AC3E}">
        <p14:creationId xmlns:p14="http://schemas.microsoft.com/office/powerpoint/2010/main" val="2309160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1124744"/>
            <a:ext cx="7920880" cy="511256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风险识别方法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评价人员应根据所确定的评价对象的作业性质和危害复杂程度，选择一种或结合多种危害识别方法，可选方法有：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安全检查表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(Safety Checklist Analysis, SCA)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工作危害分析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(Job Hazard Analysis , JHA)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预先危险性分析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(Preliminary Hazard Analysis, PHA)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危险与可操作性研究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(Hazard and Operability Study, HAZOP)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179512" y="116632"/>
            <a:ext cx="4896544" cy="504056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defRPr sz="2800" ker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  <a:lvl2pPr algn="ctr">
              <a:spcBef>
                <a:spcPct val="0"/>
              </a:spcBef>
              <a:defRPr sz="4400"/>
            </a:lvl2pPr>
            <a:lvl3pPr algn="ctr">
              <a:spcBef>
                <a:spcPct val="0"/>
              </a:spcBef>
              <a:defRPr sz="4400"/>
            </a:lvl3pPr>
            <a:lvl4pPr algn="ctr">
              <a:spcBef>
                <a:spcPct val="0"/>
              </a:spcBef>
              <a:defRPr sz="4400"/>
            </a:lvl4pPr>
            <a:lvl5pPr algn="ctr">
              <a:spcBef>
                <a:spcPct val="0"/>
              </a:spcBef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zh-CN" altLang="en-US" sz="2400" dirty="0"/>
              <a:t>四</a:t>
            </a:r>
            <a:r>
              <a:rPr lang="zh-CN" altLang="zh-CN" sz="2400" dirty="0"/>
              <a:t>、</a:t>
            </a:r>
            <a:r>
              <a:rPr lang="zh-CN" altLang="en-US" sz="2400" dirty="0"/>
              <a:t>风险源辨识与风险评价</a:t>
            </a:r>
          </a:p>
        </p:txBody>
      </p:sp>
    </p:spTree>
    <p:extLst>
      <p:ext uri="{BB962C8B-B14F-4D97-AF65-F5344CB8AC3E}">
        <p14:creationId xmlns:p14="http://schemas.microsoft.com/office/powerpoint/2010/main" val="3331334713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25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黑体" pitchFamily="2" charset="-122"/>
            <a:sym typeface="Webdings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25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黑体" pitchFamily="2" charset="-122"/>
            <a:sym typeface="Webdings" pitchFamily="18" charset="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设计方案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7388</TotalTime>
  <Words>2992</Words>
  <Application>Microsoft Office PowerPoint</Application>
  <PresentationFormat>全屏显示(4:3)</PresentationFormat>
  <Paragraphs>325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7" baseType="lpstr">
      <vt:lpstr>黑体</vt:lpstr>
      <vt:lpstr>Arial</vt:lpstr>
      <vt:lpstr>Calibri</vt:lpstr>
      <vt:lpstr>Garamond</vt:lpstr>
      <vt:lpstr>Wingdings</vt:lpstr>
      <vt:lpstr>自定义设计方案</vt:lpstr>
      <vt:lpstr>PowerPoint 演示文稿</vt:lpstr>
      <vt:lpstr>实验室风险源辨识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安全检查表样表</vt:lpstr>
      <vt:lpstr>PowerPoint 演示文稿</vt:lpstr>
      <vt:lpstr>PowerPoint 演示文稿</vt:lpstr>
      <vt:lpstr>PowerPoint 演示文稿</vt:lpstr>
      <vt:lpstr>危害及影响后果的严重性（S） （如同时涉及两个方面，以高分为准）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安全法则</vt:lpstr>
      <vt:lpstr>科研生产风险识别处置牌</vt:lpstr>
      <vt:lpstr>安全无小事，生命须珍惜 大家齐动手，消灭危险源 转变观念，从“要我安全”转变为“我要安全”  祝大家工作顺利，身体健康！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综合办公室2007年工作汇报</dc:title>
  <dc:creator>fengtao</dc:creator>
  <cp:lastModifiedBy>Administrator</cp:lastModifiedBy>
  <cp:revision>327</cp:revision>
  <cp:lastPrinted>2016-03-03T04:36:19Z</cp:lastPrinted>
  <dcterms:created xsi:type="dcterms:W3CDTF">2008-03-18T07:44:27Z</dcterms:created>
  <dcterms:modified xsi:type="dcterms:W3CDTF">2019-03-07T05:59:29Z</dcterms:modified>
</cp:coreProperties>
</file>