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2"/>
  </p:notesMasterIdLst>
  <p:handoutMasterIdLst>
    <p:handoutMasterId r:id="rId53"/>
  </p:handoutMasterIdLst>
  <p:sldIdLst>
    <p:sldId id="934" r:id="rId2"/>
    <p:sldId id="955" r:id="rId3"/>
    <p:sldId id="1122" r:id="rId4"/>
    <p:sldId id="1124" r:id="rId5"/>
    <p:sldId id="1091" r:id="rId6"/>
    <p:sldId id="1120" r:id="rId7"/>
    <p:sldId id="1074" r:id="rId8"/>
    <p:sldId id="1088" r:id="rId9"/>
    <p:sldId id="1092" r:id="rId10"/>
    <p:sldId id="1093" r:id="rId11"/>
    <p:sldId id="1023" r:id="rId12"/>
    <p:sldId id="1105" r:id="rId13"/>
    <p:sldId id="1095" r:id="rId14"/>
    <p:sldId id="1096" r:id="rId15"/>
    <p:sldId id="1099" r:id="rId16"/>
    <p:sldId id="1134" r:id="rId17"/>
    <p:sldId id="1100" r:id="rId18"/>
    <p:sldId id="1132" r:id="rId19"/>
    <p:sldId id="1097" r:id="rId20"/>
    <p:sldId id="1101" r:id="rId21"/>
    <p:sldId id="1102" r:id="rId22"/>
    <p:sldId id="1103" r:id="rId23"/>
    <p:sldId id="1098" r:id="rId24"/>
    <p:sldId id="1127" r:id="rId25"/>
    <p:sldId id="1128" r:id="rId26"/>
    <p:sldId id="1104" r:id="rId27"/>
    <p:sldId id="1106" r:id="rId28"/>
    <p:sldId id="1107" r:id="rId29"/>
    <p:sldId id="1110" r:id="rId30"/>
    <p:sldId id="1108" r:id="rId31"/>
    <p:sldId id="1111" r:id="rId32"/>
    <p:sldId id="1109" r:id="rId33"/>
    <p:sldId id="1136" r:id="rId34"/>
    <p:sldId id="1112" r:id="rId35"/>
    <p:sldId id="1113" r:id="rId36"/>
    <p:sldId id="1114" r:id="rId37"/>
    <p:sldId id="1115" r:id="rId38"/>
    <p:sldId id="1118" r:id="rId39"/>
    <p:sldId id="1137" r:id="rId40"/>
    <p:sldId id="1117" r:id="rId41"/>
    <p:sldId id="1119" r:id="rId42"/>
    <p:sldId id="1138" r:id="rId43"/>
    <p:sldId id="1116" r:id="rId44"/>
    <p:sldId id="1129" r:id="rId45"/>
    <p:sldId id="1130" r:id="rId46"/>
    <p:sldId id="1141" r:id="rId47"/>
    <p:sldId id="1142" r:id="rId48"/>
    <p:sldId id="1139" r:id="rId49"/>
    <p:sldId id="1140" r:id="rId50"/>
    <p:sldId id="922" r:id="rId51"/>
  </p:sldIdLst>
  <p:sldSz cx="9144000" cy="6858000" type="screen4x3"/>
  <p:notesSz cx="6858000" cy="994727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00"/>
    <a:srgbClr val="FF0000"/>
    <a:srgbClr val="FF9933"/>
    <a:srgbClr val="66FFCC"/>
    <a:srgbClr val="00FF00"/>
    <a:srgbClr val="FFFF99"/>
    <a:srgbClr val="FF0066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8" autoAdjust="0"/>
    <p:restoredTop sz="84288" autoAdjust="0"/>
  </p:normalViewPr>
  <p:slideViewPr>
    <p:cSldViewPr>
      <p:cViewPr varScale="1">
        <p:scale>
          <a:sx n="112" d="100"/>
          <a:sy n="112" d="100"/>
        </p:scale>
        <p:origin x="138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-10008"/>
    </p:cViewPr>
  </p:sorterViewPr>
  <p:notesViewPr>
    <p:cSldViewPr>
      <p:cViewPr varScale="1">
        <p:scale>
          <a:sx n="79" d="100"/>
          <a:sy n="79" d="100"/>
        </p:scale>
        <p:origin x="309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8185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448185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2C18901D-9F49-46A8-8B59-3D46BACDDA3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77081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42975" y="746125"/>
            <a:ext cx="4972050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724956"/>
            <a:ext cx="5029200" cy="4476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7A66224A-3BEA-4ED4-A94C-A0BA388F365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0424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buSzPct val="100000"/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buSzPct val="100000"/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buSzPct val="100000"/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buSzPct val="100000"/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buSzPct val="100000"/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 userDrawn="1"/>
        </p:nvGrpSpPr>
        <p:grpSpPr bwMode="auto">
          <a:xfrm>
            <a:off x="15875" y="7938"/>
            <a:ext cx="9132888" cy="6813550"/>
            <a:chOff x="0" y="0"/>
            <a:chExt cx="5753" cy="4292"/>
          </a:xfrm>
        </p:grpSpPr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 flipV="1">
              <a:off x="0" y="432"/>
              <a:ext cx="5714" cy="48"/>
            </a:xfrm>
            <a:prstGeom prst="rect">
              <a:avLst/>
            </a:prstGeom>
            <a:gradFill rotWithShape="0">
              <a:gsLst>
                <a:gs pos="0">
                  <a:srgbClr val="FF99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buClr>
                  <a:schemeClr val="bg1"/>
                </a:buClr>
                <a:buSzPct val="100000"/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158" y="4219"/>
              <a:ext cx="5568" cy="73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99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buClr>
                  <a:schemeClr val="bg1"/>
                </a:buClr>
                <a:buSzPct val="100000"/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7" name="Group 10"/>
            <p:cNvGrpSpPr>
              <a:grpSpLocks/>
            </p:cNvGrpSpPr>
            <p:nvPr/>
          </p:nvGrpSpPr>
          <p:grpSpPr bwMode="auto">
            <a:xfrm>
              <a:off x="0" y="0"/>
              <a:ext cx="5753" cy="455"/>
              <a:chOff x="0" y="0"/>
              <a:chExt cx="5753" cy="455"/>
            </a:xfrm>
          </p:grpSpPr>
          <p:grpSp>
            <p:nvGrpSpPr>
              <p:cNvPr id="8" name="Group 11"/>
              <p:cNvGrpSpPr>
                <a:grpSpLocks/>
              </p:cNvGrpSpPr>
              <p:nvPr/>
            </p:nvGrpSpPr>
            <p:grpSpPr bwMode="auto">
              <a:xfrm>
                <a:off x="0" y="0"/>
                <a:ext cx="5753" cy="332"/>
                <a:chOff x="0" y="0"/>
                <a:chExt cx="5753" cy="332"/>
              </a:xfrm>
            </p:grpSpPr>
            <p:pic>
              <p:nvPicPr>
                <p:cNvPr id="10" name="Picture 12" descr="-7854855406133948681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" cy="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1" name="Rectangle 13"/>
                <p:cNvSpPr>
                  <a:spLocks noChangeArrowheads="1"/>
                </p:cNvSpPr>
                <p:nvPr/>
              </p:nvSpPr>
              <p:spPr bwMode="auto">
                <a:xfrm>
                  <a:off x="5266" y="160"/>
                  <a:ext cx="487" cy="1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buClr>
                      <a:schemeClr val="bg1"/>
                    </a:buClr>
                    <a:buSzPct val="100000"/>
                    <a:defRPr/>
                  </a:pPr>
                  <a:r>
                    <a:rPr lang="en-US" altLang="zh-CN" sz="1200" b="1">
                      <a:solidFill>
                        <a:schemeClr val="bg1"/>
                      </a:solidFill>
                      <a:latin typeface="Arial" charset="0"/>
                      <a:ea typeface="宋体" pitchFamily="2" charset="-122"/>
                    </a:rPr>
                    <a:t>XJIPC</a:t>
                  </a:r>
                </a:p>
              </p:txBody>
            </p:sp>
          </p:grpSp>
          <p:sp>
            <p:nvSpPr>
              <p:cNvPr id="9" name="Text Box 14"/>
              <p:cNvSpPr txBox="1">
                <a:spLocks noChangeArrowheads="1"/>
              </p:cNvSpPr>
              <p:nvPr/>
            </p:nvSpPr>
            <p:spPr bwMode="auto">
              <a:xfrm>
                <a:off x="2880" y="119"/>
                <a:ext cx="2268" cy="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Clr>
                    <a:srgbClr val="000000"/>
                  </a:buClr>
                  <a:buSzPct val="100000"/>
                  <a:buFont typeface="Arial" charset="0"/>
                  <a:buNone/>
                  <a:defRPr/>
                </a:pPr>
                <a:r>
                  <a:rPr lang="zh-CN" altLang="en-US" sz="2000" b="1">
                    <a:solidFill>
                      <a:srgbClr val="0000CC"/>
                    </a:solidFill>
                    <a:latin typeface="Garamond" pitchFamily="18" charset="0"/>
                    <a:ea typeface="宋体" pitchFamily="2" charset="-122"/>
                  </a:rPr>
                  <a:t>中国科学院</a:t>
                </a:r>
                <a:r>
                  <a:rPr lang="zh-CN" altLang="en-US" sz="1800" b="1">
                    <a:solidFill>
                      <a:srgbClr val="0000CC"/>
                    </a:solidFill>
                    <a:latin typeface="Garamond" pitchFamily="18" charset="0"/>
                    <a:ea typeface="黑体" pitchFamily="2" charset="-122"/>
                  </a:rPr>
                  <a:t>新疆理化技术研究所</a:t>
                </a:r>
              </a:p>
              <a:p>
                <a:pPr algn="ctr">
                  <a:buClr>
                    <a:srgbClr val="000000"/>
                  </a:buClr>
                  <a:buSzPct val="100000"/>
                  <a:buFont typeface="Arial" charset="0"/>
                  <a:buNone/>
                  <a:defRPr/>
                </a:pPr>
                <a:r>
                  <a:rPr lang="en-US" altLang="zh-CN" sz="900" b="1">
                    <a:solidFill>
                      <a:srgbClr val="FF3300"/>
                    </a:solidFill>
                    <a:latin typeface="黑体" pitchFamily="2" charset="-122"/>
                    <a:ea typeface="黑体" pitchFamily="2" charset="-122"/>
                  </a:rPr>
                  <a:t>XINJIANG TECHNICAL INSTITUTE OF PHYSICS AND CHEMISTRY,</a:t>
                </a:r>
                <a:r>
                  <a:rPr lang="en-US" altLang="zh-CN" sz="900" b="1">
                    <a:solidFill>
                      <a:srgbClr val="0000CC"/>
                    </a:solidFill>
                    <a:latin typeface="黑体" pitchFamily="2" charset="-122"/>
                    <a:ea typeface="黑体" pitchFamily="2" charset="-122"/>
                  </a:rPr>
                  <a:t>CAS</a:t>
                </a:r>
              </a:p>
            </p:txBody>
          </p:sp>
        </p:grpSp>
      </p:grpSp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8" y="100013"/>
            <a:ext cx="79375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79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679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5FF45-5092-4313-9A60-A7C9EE88B4B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1AFD66-83A0-4575-8D6E-B41B24EF6FC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2088" y="85725"/>
            <a:ext cx="2144712" cy="60404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7950" y="85725"/>
            <a:ext cx="6281738" cy="60404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F19DF-070C-415A-8E3D-240EBDAECF1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981075"/>
            <a:ext cx="4038600" cy="51450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4648200" y="981075"/>
            <a:ext cx="4038600" cy="5145088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66CE6-4085-48B6-AAE7-AFF3B72B3E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6517B0-1319-4BAB-B101-C38D7302DA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981075"/>
            <a:ext cx="4038600" cy="51450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038600" cy="51450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60BF4-4E60-4CE6-A103-2621528FD97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AB36B-302A-49EC-8B88-B10B232A9B8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EB8B3-73CA-49A7-A128-2658FC49A26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81075"/>
            <a:ext cx="4038600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038600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46FD5-7D45-4D44-BC39-80CB0025D14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6C90B-1481-46DD-AF7A-6DD7111BEF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7C0F7-014D-4BC3-92F2-3E17381E8A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302F5-7A44-4DCF-8245-AB0D63A1857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497E2-0493-4D9B-AAEE-7200A81030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45E96-DEDC-4C88-B58D-15233E819DF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50" y="85725"/>
            <a:ext cx="822960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81075"/>
            <a:ext cx="82296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645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Clr>
                <a:schemeClr val="bg1"/>
              </a:buClr>
              <a:buSzPct val="100000"/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645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Clr>
                <a:schemeClr val="bg1"/>
              </a:buClr>
              <a:buSzPct val="100000"/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645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>
                <a:schemeClr val="bg1"/>
              </a:buClr>
              <a:buSzPct val="100000"/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9B3B1630-209A-41E1-8BDD-79EB40E4D5C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64552" name="Rectangle 8"/>
          <p:cNvSpPr>
            <a:spLocks noChangeArrowheads="1"/>
          </p:cNvSpPr>
          <p:nvPr userDrawn="1"/>
        </p:nvSpPr>
        <p:spPr bwMode="auto">
          <a:xfrm flipV="1">
            <a:off x="15875" y="693738"/>
            <a:ext cx="9070975" cy="76200"/>
          </a:xfrm>
          <a:prstGeom prst="rect">
            <a:avLst/>
          </a:prstGeom>
          <a:gradFill rotWithShape="0">
            <a:gsLst>
              <a:gs pos="0">
                <a:srgbClr val="FF9900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buClr>
                <a:schemeClr val="bg1"/>
              </a:buClr>
              <a:buSzPct val="100000"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64553" name="Rectangle 9"/>
          <p:cNvSpPr>
            <a:spLocks noChangeArrowheads="1"/>
          </p:cNvSpPr>
          <p:nvPr userDrawn="1"/>
        </p:nvSpPr>
        <p:spPr bwMode="auto">
          <a:xfrm>
            <a:off x="266700" y="6705600"/>
            <a:ext cx="8839200" cy="115888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9900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buClr>
                <a:schemeClr val="bg1"/>
              </a:buClr>
              <a:buSzPct val="100000"/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1033" name="Group 11"/>
          <p:cNvGrpSpPr>
            <a:grpSpLocks/>
          </p:cNvGrpSpPr>
          <p:nvPr userDrawn="1"/>
        </p:nvGrpSpPr>
        <p:grpSpPr bwMode="auto">
          <a:xfrm>
            <a:off x="15875" y="7938"/>
            <a:ext cx="9132888" cy="527050"/>
            <a:chOff x="0" y="0"/>
            <a:chExt cx="5753" cy="332"/>
          </a:xfrm>
        </p:grpSpPr>
        <p:pic>
          <p:nvPicPr>
            <p:cNvPr id="1035" name="Picture 12" descr="-7854855406133948681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0" y="0"/>
              <a:ext cx="1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4557" name="Rectangle 13"/>
            <p:cNvSpPr>
              <a:spLocks noChangeArrowheads="1"/>
            </p:cNvSpPr>
            <p:nvPr/>
          </p:nvSpPr>
          <p:spPr bwMode="auto">
            <a:xfrm>
              <a:off x="5266" y="160"/>
              <a:ext cx="487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  <a:buSzPct val="100000"/>
                <a:defRPr/>
              </a:pPr>
              <a:r>
                <a:rPr lang="en-US" altLang="zh-CN" sz="1200" b="1">
                  <a:solidFill>
                    <a:schemeClr val="bg1"/>
                  </a:solidFill>
                  <a:latin typeface="Arial" charset="0"/>
                  <a:ea typeface="宋体" pitchFamily="2" charset="-122"/>
                </a:rPr>
                <a:t>XJIPC</a:t>
              </a:r>
            </a:p>
          </p:txBody>
        </p:sp>
      </p:grpSp>
      <p:pic>
        <p:nvPicPr>
          <p:cNvPr id="13" name="Picture 6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6" r="7220"/>
          <a:stretch>
            <a:fillRect/>
          </a:stretch>
        </p:blipFill>
        <p:spPr bwMode="auto">
          <a:xfrm>
            <a:off x="8070850" y="0"/>
            <a:ext cx="10731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8"/>
          <p:cNvSpPr txBox="1">
            <a:spLocks noChangeArrowheads="1"/>
          </p:cNvSpPr>
          <p:nvPr userDrawn="1"/>
        </p:nvSpPr>
        <p:spPr bwMode="auto">
          <a:xfrm>
            <a:off x="4572000" y="188913"/>
            <a:ext cx="3600450" cy="5334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1pPr>
            <a:lvl2pPr marL="742950" indent="-285750" eaLnBrk="0" hangingPunct="0"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2pPr>
            <a:lvl3pPr marL="1143000" indent="-228600" eaLnBrk="0" hangingPunct="0"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3pPr>
            <a:lvl4pPr marL="1600200" indent="-228600" eaLnBrk="0" hangingPunct="0"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4pPr>
            <a:lvl5pPr marL="2057400" indent="-228600" eaLnBrk="0" hangingPunct="0"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dirty="0">
                <a:solidFill>
                  <a:srgbClr val="0000CC"/>
                </a:solidFill>
                <a:latin typeface="Garamond" pitchFamily="18" charset="0"/>
                <a:ea typeface="方正舒体" pitchFamily="2" charset="-122"/>
              </a:rPr>
              <a:t>中国科学院</a:t>
            </a:r>
            <a:r>
              <a:rPr lang="zh-CN" altLang="en-US" sz="1800" dirty="0">
                <a:solidFill>
                  <a:srgbClr val="FF3300"/>
                </a:solidFill>
                <a:latin typeface="Garamond" pitchFamily="18" charset="0"/>
              </a:rPr>
              <a:t>新疆理化技术研究所</a:t>
            </a:r>
          </a:p>
          <a:p>
            <a:pPr algn="ctr" eaLnBrk="1" hangingPunct="1">
              <a:defRPr/>
            </a:pPr>
            <a:r>
              <a:rPr lang="en-US" altLang="zh-CN" sz="900" dirty="0">
                <a:solidFill>
                  <a:srgbClr val="FF3300"/>
                </a:solidFill>
              </a:rPr>
              <a:t>XINJIANG TECHNICAL INSTITUTE OF PHYSICS AND CHEMISTRY</a:t>
            </a:r>
            <a:r>
              <a:rPr lang="en-US" altLang="zh-CN" sz="900" dirty="0">
                <a:solidFill>
                  <a:srgbClr val="0000CC"/>
                </a:solidFill>
              </a:rPr>
              <a:t> CAS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2" r:id="rId3"/>
    <p:sldLayoutId id="2147483661" r:id="rId4"/>
    <p:sldLayoutId id="2147483660" r:id="rId5"/>
    <p:sldLayoutId id="2147483659" r:id="rId6"/>
    <p:sldLayoutId id="2147483658" r:id="rId7"/>
    <p:sldLayoutId id="2147483657" r:id="rId8"/>
    <p:sldLayoutId id="2147483656" r:id="rId9"/>
    <p:sldLayoutId id="2147483655" r:id="rId10"/>
    <p:sldLayoutId id="2147483654" r:id="rId11"/>
    <p:sldLayoutId id="2147483653" r:id="rId12"/>
    <p:sldLayoutId id="2147483652" r:id="rId13"/>
    <p:sldLayoutId id="2147483651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3300"/>
        </a:buClr>
        <a:buFont typeface="Wingdings" pitchFamily="2" charset="2"/>
        <a:buChar char="p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33CC"/>
        </a:buClr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3300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3333CC"/>
        </a:buClr>
        <a:buFont typeface="Wingdings" pitchFamily="2" charset="2"/>
        <a:buChar char="ü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xjkxyq.com/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://www.xjipc.cas.c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http://www.xjipc.cas.cn/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samp.cas.cn/sams/mobileDownload.js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samp.cas.cn/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1"/>
          <p:cNvSpPr>
            <a:spLocks noChangeArrowheads="1"/>
          </p:cNvSpPr>
          <p:nvPr/>
        </p:nvSpPr>
        <p:spPr bwMode="auto">
          <a:xfrm>
            <a:off x="1025860" y="764704"/>
            <a:ext cx="709228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Clr>
                <a:schemeClr val="bg1"/>
              </a:buClr>
              <a:buSzPct val="100000"/>
              <a:defRPr/>
            </a:pPr>
            <a:endParaRPr lang="en-US" altLang="zh-CN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Clr>
                <a:schemeClr val="bg1"/>
              </a:buClr>
              <a:buSzPct val="100000"/>
              <a:defRPr/>
            </a:pPr>
            <a:endParaRPr lang="en-US" altLang="zh-CN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Clr>
                <a:schemeClr val="bg1"/>
              </a:buClr>
              <a:buSzPct val="100000"/>
              <a:defRPr/>
            </a:pPr>
            <a:r>
              <a:rPr lang="zh-CN" altLang="en-US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中国科学院仪器设备共享平台</a:t>
            </a:r>
            <a:endParaRPr lang="en-US" altLang="zh-CN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Clr>
                <a:schemeClr val="bg1"/>
              </a:buClr>
              <a:buSzPct val="100000"/>
              <a:defRPr/>
            </a:pPr>
            <a:r>
              <a:rPr lang="zh-CN" altLang="en-US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使用培训</a:t>
            </a:r>
            <a:endParaRPr lang="en-US" altLang="zh-CN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Clr>
                <a:schemeClr val="bg1"/>
              </a:buClr>
              <a:buSzPct val="100000"/>
              <a:defRPr/>
            </a:pPr>
            <a:endParaRPr lang="en-US" altLang="zh-CN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Clr>
                <a:schemeClr val="bg1"/>
              </a:buClr>
              <a:buSzPct val="100000"/>
              <a:defRPr/>
            </a:pPr>
            <a:endParaRPr lang="en-US" altLang="zh-CN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4" name="矩形 2"/>
          <p:cNvSpPr>
            <a:spLocks noChangeArrowheads="1"/>
          </p:cNvSpPr>
          <p:nvPr/>
        </p:nvSpPr>
        <p:spPr bwMode="auto">
          <a:xfrm>
            <a:off x="2637125" y="4365104"/>
            <a:ext cx="35189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Clr>
                <a:schemeClr val="bg1"/>
              </a:buClr>
              <a:buSzPct val="100000"/>
            </a:pPr>
            <a:r>
              <a:rPr lang="zh-CN" altLang="en-US" sz="2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新疆理化所公共技术服务中心</a:t>
            </a:r>
            <a:endParaRPr lang="en-US" altLang="zh-CN" sz="20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Clr>
                <a:schemeClr val="bg1"/>
              </a:buClr>
              <a:buSzPct val="100000"/>
            </a:pPr>
            <a:r>
              <a:rPr lang="en-US" altLang="zh-CN" sz="2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2019.09.06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64394" y="5589240"/>
            <a:ext cx="2386608" cy="606425"/>
          </a:xfrm>
        </p:spPr>
        <p:txBody>
          <a:bodyPr/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APP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界面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1880" y="1124744"/>
            <a:ext cx="3931637" cy="4464496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07950" y="85725"/>
            <a:ext cx="822960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  <a:lvl2pPr eaLnBrk="0" hangingPunct="0"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2pPr>
            <a:lvl3pPr eaLnBrk="0" hangingPunct="0"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3pPr>
            <a:lvl4pPr eaLnBrk="0" hangingPunct="0"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4pPr>
            <a:lvl5pPr eaLnBrk="0" hangingPunct="0"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9pPr>
          </a:lstStyle>
          <a:p>
            <a:r>
              <a:rPr lang="zh-CN" altLang="en-US" dirty="0"/>
              <a:t>三、用户登录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5D65139-FB2F-4E63-B519-562CA92E7E5A}"/>
              </a:ext>
            </a:extLst>
          </p:cNvPr>
          <p:cNvSpPr/>
          <p:nvPr/>
        </p:nvSpPr>
        <p:spPr>
          <a:xfrm>
            <a:off x="1043608" y="1556792"/>
            <a:ext cx="21910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仅适于必须预约类型仪器的用户和管理员</a:t>
            </a:r>
            <a:r>
              <a:rPr lang="zh-CN" altLang="en-US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可随时随地进行预约或管理预约单</a:t>
            </a:r>
            <a:r>
              <a:rPr lang="zh-CN" altLang="en-US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，其他用户不必安装</a:t>
            </a:r>
            <a:endParaRPr lang="zh-CN" altLang="en-US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4441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四、界面介绍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79512" y="768623"/>
            <a:ext cx="2383134" cy="504056"/>
          </a:xfrm>
        </p:spPr>
        <p:txBody>
          <a:bodyPr/>
          <a:lstStyle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登录界面</a:t>
            </a:r>
          </a:p>
        </p:txBody>
      </p:sp>
      <p:sp>
        <p:nvSpPr>
          <p:cNvPr id="4" name="矩形 3"/>
          <p:cNvSpPr/>
          <p:nvPr/>
        </p:nvSpPr>
        <p:spPr>
          <a:xfrm>
            <a:off x="179512" y="1841917"/>
            <a:ext cx="2790056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首页内容：</a:t>
            </a:r>
            <a:endParaRPr lang="en-US" altLang="zh-CN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快捷通道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通知公告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我的委托单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我收藏的委托单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我关注的仪器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4942" y="1349152"/>
            <a:ext cx="6027538" cy="4709294"/>
          </a:xfrm>
          <a:prstGeom prst="rect">
            <a:avLst/>
          </a:prstGeom>
        </p:spPr>
      </p:pic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7668344" y="1841916"/>
            <a:ext cx="1152128" cy="36294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2864942" y="1880317"/>
            <a:ext cx="1152128" cy="36294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843412" y="3080751"/>
            <a:ext cx="1602432" cy="36294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64942" y="4813339"/>
            <a:ext cx="1602432" cy="36294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5292080" y="1412776"/>
            <a:ext cx="576064" cy="36004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80920" cy="4857403"/>
          </a:xfrm>
        </p:spPr>
        <p:txBody>
          <a:bodyPr/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通知公告：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我所在所网站的所级中心模块发布，迄今尚未在仪器共享平台上发布任何通知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快捷通道：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预约申请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见“预约申请”模块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、仪器信息浏览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见“信息查阅</a:t>
            </a:r>
            <a:r>
              <a:rPr lang="en-US" altLang="zh-CN" sz="2400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仪器信息浏览”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、功能信息浏览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见“信息查阅</a:t>
            </a:r>
            <a:r>
              <a:rPr lang="en-US" altLang="zh-CN" sz="2400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功能信息浏览”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、近期待做实验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我的委托单：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查看已有委托单的状态，或查看其详细内容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我收藏的委托单：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适用于经常预约的项目（组合）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仪器（组合），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打开收藏，点击“复制”，进入编辑界面，经简单编辑后可提交新的预约单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我关注的仪器：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适用于经常预约的仪器，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查看已关注的仪器，点击“预约”可直接预约。如不再经常使用，可以根据需要，点击“取消关注”可取消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四、界面介绍</a:t>
            </a:r>
          </a:p>
        </p:txBody>
      </p:sp>
    </p:spTree>
    <p:extLst>
      <p:ext uri="{BB962C8B-B14F-4D97-AF65-F5344CB8AC3E}">
        <p14:creationId xmlns:p14="http://schemas.microsoft.com/office/powerpoint/2010/main" val="5779427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页面布局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825" y="1916832"/>
            <a:ext cx="7880350" cy="3456384"/>
          </a:xfrm>
          <a:prstGeom prst="rect">
            <a:avLst/>
          </a:prstGeom>
        </p:spPr>
      </p:pic>
      <p:sp>
        <p:nvSpPr>
          <p:cNvPr id="5" name="TextBox 4" title="导航区"/>
          <p:cNvSpPr txBox="1">
            <a:spLocks noChangeArrowheads="1"/>
          </p:cNvSpPr>
          <p:nvPr/>
        </p:nvSpPr>
        <p:spPr bwMode="auto">
          <a:xfrm>
            <a:off x="2370361" y="1844824"/>
            <a:ext cx="6141814" cy="46166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pitchFamily="2" charset="-122"/>
                <a:ea typeface="等线" panose="02010600030101010101" pitchFamily="2" charset="-122"/>
              </a:rPr>
              <a:t>导航栏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370361" y="2521347"/>
            <a:ext cx="6141814" cy="292387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altLang="zh-CN" sz="2000" dirty="0"/>
          </a:p>
          <a:p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业务处理区</a:t>
            </a:r>
            <a:endParaRPr lang="en-US" altLang="zh-CN" dirty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631825" y="1844824"/>
            <a:ext cx="1563911" cy="30469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菜单栏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四、界面介绍</a:t>
            </a:r>
          </a:p>
        </p:txBody>
      </p:sp>
    </p:spTree>
    <p:extLst>
      <p:ext uri="{BB962C8B-B14F-4D97-AF65-F5344CB8AC3E}">
        <p14:creationId xmlns:p14="http://schemas.microsoft.com/office/powerpoint/2010/main" val="573722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检测预约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1800200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查询仪器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依次单击导航栏的“预约申请”、菜单栏的“预约申请”，可进入预约界面。设定查询条件，尽可能使用模糊查询，单击“查询”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该平台不支持回车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，可显示查询结果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F966A3A-4273-46FB-BE84-A27322290289}"/>
              </a:ext>
            </a:extLst>
          </p:cNvPr>
          <p:cNvGrpSpPr/>
          <p:nvPr/>
        </p:nvGrpSpPr>
        <p:grpSpPr>
          <a:xfrm>
            <a:off x="457200" y="2564904"/>
            <a:ext cx="8302835" cy="3672408"/>
            <a:chOff x="457200" y="2780928"/>
            <a:chExt cx="8302835" cy="36724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57200" y="2780928"/>
              <a:ext cx="8302835" cy="3672408"/>
            </a:xfrm>
            <a:prstGeom prst="rect">
              <a:avLst/>
            </a:prstGeom>
          </p:spPr>
        </p:pic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4222750" y="2852936"/>
              <a:ext cx="925314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6" name="TextBox 4">
              <a:extLst>
                <a:ext uri="{FF2B5EF4-FFF2-40B4-BE49-F238E27FC236}">
                  <a16:creationId xmlns:a16="http://schemas.microsoft.com/office/drawing/2014/main" id="{0B28DD73-E2B7-4391-AFCA-7AA4530618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1760" y="3356992"/>
              <a:ext cx="5832648" cy="86409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7" name="TextBox 4">
              <a:extLst>
                <a:ext uri="{FF2B5EF4-FFF2-40B4-BE49-F238E27FC236}">
                  <a16:creationId xmlns:a16="http://schemas.microsoft.com/office/drawing/2014/main" id="{91242ED7-1CB0-4DE0-BB3F-248C2E34D1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166" y="3435971"/>
              <a:ext cx="925314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9" name="TextBox 4">
              <a:extLst>
                <a:ext uri="{FF2B5EF4-FFF2-40B4-BE49-F238E27FC236}">
                  <a16:creationId xmlns:a16="http://schemas.microsoft.com/office/drawing/2014/main" id="{136C08CA-1DA5-40AD-8995-80C5F96FC8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5736" y="4293096"/>
              <a:ext cx="1440160" cy="1862048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sz="11500" dirty="0"/>
            </a:p>
          </p:txBody>
        </p:sp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CEF23B76-25B4-43DE-8F34-D092B83868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11963" y="4293096"/>
              <a:ext cx="648072" cy="1862048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sz="11500" dirty="0"/>
            </a:p>
          </p:txBody>
        </p:sp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72E6856F-22A9-422E-A103-B3A7A54EB9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4128" y="4293096"/>
              <a:ext cx="1224136" cy="1862048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sz="115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229346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检测预约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147248" cy="1512168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查看仪器功能：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单击上页结果中的“仪器名称”，弹出“仪器设备档案卡”，可查看仪器操作员、放置地点、分析项目、收费标准等；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必须预约的仪器，需与仪器管理老师确认后提交预约单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D360602-40E6-49C6-A38A-0C4FFA91CDDB}"/>
              </a:ext>
            </a:extLst>
          </p:cNvPr>
          <p:cNvGrpSpPr/>
          <p:nvPr/>
        </p:nvGrpSpPr>
        <p:grpSpPr>
          <a:xfrm>
            <a:off x="0" y="2276872"/>
            <a:ext cx="9144000" cy="4613264"/>
            <a:chOff x="0" y="2276872"/>
            <a:chExt cx="9144000" cy="461326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2276872"/>
              <a:ext cx="9144000" cy="4613264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EB03B6E-3C9A-44FE-B857-5F774991C2E6}"/>
                </a:ext>
              </a:extLst>
            </p:cNvPr>
            <p:cNvSpPr txBox="1"/>
            <p:nvPr/>
          </p:nvSpPr>
          <p:spPr>
            <a:xfrm>
              <a:off x="6444208" y="3507786"/>
              <a:ext cx="2304256" cy="153888"/>
            </a:xfrm>
            <a:prstGeom prst="rect">
              <a:avLst/>
            </a:prstGeom>
            <a:noFill/>
            <a:ln w="3492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sz="4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47435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检测预约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507288" cy="1800200"/>
          </a:xfrm>
        </p:spPr>
        <p:txBody>
          <a:bodyPr/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预约前的确认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方法一：在“预约申请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预约申请”界面可获得仪器操作员老师的姓名和电话号码，根据该信息，可与老师确认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确认内容包括：仪器状态、测试人员繁忙程度、样品量及处理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保存要求、检测范围、检测周期、检测费用等你认为需要关心的任何事项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AC8AFF7-4D00-47C7-812A-EFD54137DE8F}"/>
              </a:ext>
            </a:extLst>
          </p:cNvPr>
          <p:cNvGrpSpPr/>
          <p:nvPr/>
        </p:nvGrpSpPr>
        <p:grpSpPr>
          <a:xfrm>
            <a:off x="457200" y="2564904"/>
            <a:ext cx="8302835" cy="3672408"/>
            <a:chOff x="457200" y="2780928"/>
            <a:chExt cx="8302835" cy="367240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F0908E4-89B1-48FB-B8BD-9AC762AC06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57200" y="2780928"/>
              <a:ext cx="8302835" cy="3672408"/>
            </a:xfrm>
            <a:prstGeom prst="rect">
              <a:avLst/>
            </a:prstGeom>
          </p:spPr>
        </p:pic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FA893AB5-63C4-49B9-85DE-D8DC265201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22750" y="2852936"/>
              <a:ext cx="925314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12" name="TextBox 4">
              <a:extLst>
                <a:ext uri="{FF2B5EF4-FFF2-40B4-BE49-F238E27FC236}">
                  <a16:creationId xmlns:a16="http://schemas.microsoft.com/office/drawing/2014/main" id="{1741D2B6-A70A-4A9B-9119-7D60286069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1760" y="3356992"/>
              <a:ext cx="5832648" cy="86409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C623AD91-3C19-473D-972A-405C324DF5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166" y="3435971"/>
              <a:ext cx="925314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id="{9B3122BC-49AE-4B76-8480-CA51FB81FD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5736" y="4293096"/>
              <a:ext cx="1440160" cy="1862048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sz="11500" dirty="0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6012DB5A-8648-4F77-9D0B-78361D303A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11963" y="4293096"/>
              <a:ext cx="648072" cy="1862048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sz="11500" dirty="0"/>
            </a:p>
          </p:txBody>
        </p:sp>
        <p:sp>
          <p:nvSpPr>
            <p:cNvPr id="17" name="TextBox 4">
              <a:extLst>
                <a:ext uri="{FF2B5EF4-FFF2-40B4-BE49-F238E27FC236}">
                  <a16:creationId xmlns:a16="http://schemas.microsoft.com/office/drawing/2014/main" id="{5BA6B747-1996-45B1-BB48-733C05AA6C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4128" y="4293096"/>
              <a:ext cx="1224136" cy="1862048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sz="11500" dirty="0"/>
            </a:p>
          </p:txBody>
        </p:sp>
      </p:grpSp>
    </p:spTree>
    <p:extLst>
      <p:ext uri="{BB962C8B-B14F-4D97-AF65-F5344CB8AC3E}">
        <p14:creationId xmlns:p14="http://schemas.microsoft.com/office/powerpoint/2010/main" val="9535122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检测预约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507288" cy="1673842"/>
          </a:xfrm>
        </p:spPr>
        <p:txBody>
          <a:bodyPr/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预约前的确认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方法二：根据仪器档案卡，可获得仪器的放置地点（仪器名称中若有“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-XXX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”的字样，一般指房间号）及管理该仪器老师的姓名。如果仪器管理老师信息提交的不齐全，请与中心联系解决；或综合“所属研究组”和“操作人员”确定其归属。此时，可前往确认能否预约及预约要求了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1BE3AFD-E6EE-4B68-A6CE-8BEF625C09E7}"/>
              </a:ext>
            </a:extLst>
          </p:cNvPr>
          <p:cNvGrpSpPr/>
          <p:nvPr/>
        </p:nvGrpSpPr>
        <p:grpSpPr>
          <a:xfrm>
            <a:off x="553954" y="2438546"/>
            <a:ext cx="8410534" cy="4393563"/>
            <a:chOff x="683568" y="2203789"/>
            <a:chExt cx="8410534" cy="4393563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7C83EE68-D362-4B75-BA5F-F02AAC464F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83568" y="2203789"/>
              <a:ext cx="8410534" cy="4393563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470A5FB-81C3-4B0E-82D7-5CE91B82F0FA}"/>
                </a:ext>
              </a:extLst>
            </p:cNvPr>
            <p:cNvSpPr txBox="1"/>
            <p:nvPr/>
          </p:nvSpPr>
          <p:spPr>
            <a:xfrm>
              <a:off x="827584" y="3212976"/>
              <a:ext cx="2304256" cy="338554"/>
            </a:xfrm>
            <a:prstGeom prst="rect">
              <a:avLst/>
            </a:prstGeom>
            <a:noFill/>
            <a:ln w="3492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1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FB82D0E-8F08-4F34-9A13-21E081EA504F}"/>
                </a:ext>
              </a:extLst>
            </p:cNvPr>
            <p:cNvSpPr txBox="1"/>
            <p:nvPr/>
          </p:nvSpPr>
          <p:spPr>
            <a:xfrm>
              <a:off x="827584" y="5301208"/>
              <a:ext cx="2304256" cy="584775"/>
            </a:xfrm>
            <a:prstGeom prst="rect">
              <a:avLst/>
            </a:prstGeom>
            <a:noFill/>
            <a:ln w="3492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3</a:t>
              </a:r>
            </a:p>
            <a:p>
              <a:r>
                <a:rPr lang="en-US" altLang="zh-CN" sz="1600" b="1" dirty="0">
                  <a:solidFill>
                    <a:srgbClr val="FF0000"/>
                  </a:solidFill>
                </a:rPr>
                <a:t>4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1A258FD-B8E6-48F3-9417-7770B18114F4}"/>
                </a:ext>
              </a:extLst>
            </p:cNvPr>
            <p:cNvSpPr txBox="1"/>
            <p:nvPr/>
          </p:nvSpPr>
          <p:spPr>
            <a:xfrm>
              <a:off x="3200236" y="3986331"/>
              <a:ext cx="2304256" cy="338554"/>
            </a:xfrm>
            <a:prstGeom prst="rect">
              <a:avLst/>
            </a:prstGeom>
            <a:noFill/>
            <a:ln w="3492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2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2711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检测预约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1800200"/>
          </a:xfrm>
        </p:spPr>
        <p:txBody>
          <a:bodyPr/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预约前的确认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方法三：在“信息查询”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(1)-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“仪器信息浏览”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界面下，设定查询条件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，点击查询，在下面的查询结果中可见仪器管理老师及电话、邮箱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(4),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点击仪器名称与型号可弹出更详细的信息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(5)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82A5DB0-D259-4697-92E9-3FCDBDB15353}"/>
              </a:ext>
            </a:extLst>
          </p:cNvPr>
          <p:cNvGrpSpPr/>
          <p:nvPr/>
        </p:nvGrpSpPr>
        <p:grpSpPr>
          <a:xfrm>
            <a:off x="1691680" y="2132856"/>
            <a:ext cx="6696744" cy="4503852"/>
            <a:chOff x="1763688" y="2057496"/>
            <a:chExt cx="6696744" cy="450385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F5CDBEB-2D02-435D-9C74-4536582407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63688" y="2068596"/>
              <a:ext cx="6696744" cy="4492752"/>
            </a:xfrm>
            <a:prstGeom prst="rect">
              <a:avLst/>
            </a:prstGeom>
          </p:spPr>
        </p:pic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4D8246DE-1B89-4B4E-AAD6-2964781ED8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35696" y="2996952"/>
              <a:ext cx="1296144" cy="30777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TextBox 4">
              <a:extLst>
                <a:ext uri="{FF2B5EF4-FFF2-40B4-BE49-F238E27FC236}">
                  <a16:creationId xmlns:a16="http://schemas.microsoft.com/office/drawing/2014/main" id="{92E4A546-1849-4EAD-99D9-54ECC7FE24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1227" y="2473151"/>
              <a:ext cx="4411133" cy="338554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id="{95B87E7E-8439-438A-A067-1BB5F19C5E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3848" y="2908483"/>
              <a:ext cx="4411133" cy="30777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7D8AA7CB-ABFA-48E2-B9F8-B0DDF37F58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22750" y="2057496"/>
              <a:ext cx="1296144" cy="30777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7CB0D7E-23C3-49CA-8F1D-3EC59ABD34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84168" y="4633390"/>
              <a:ext cx="2088232" cy="1819946"/>
            </a:xfrm>
            <a:prstGeom prst="rect">
              <a:avLst/>
            </a:prstGeom>
            <a:ln w="28575">
              <a:solidFill>
                <a:srgbClr val="FF3300"/>
              </a:solidFill>
            </a:ln>
          </p:spPr>
        </p:pic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605DB4E-6CE6-4594-8775-FC18B859EBBB}"/>
                </a:ext>
              </a:extLst>
            </p:cNvPr>
            <p:cNvSpPr/>
            <p:nvPr/>
          </p:nvSpPr>
          <p:spPr bwMode="auto">
            <a:xfrm>
              <a:off x="3995936" y="2991205"/>
              <a:ext cx="1116124" cy="153888"/>
            </a:xfrm>
            <a:prstGeom prst="ellips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1"/>
                </a:buClr>
                <a:buSzPct val="100000"/>
                <a:buFontTx/>
                <a:buNone/>
                <a:tabLst/>
              </a:pPr>
              <a:endParaRPr kumimoji="0" lang="zh-CN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id="{BDA87686-B7AD-4244-9E1B-3044870ED450}"/>
                </a:ext>
              </a:extLst>
            </p:cNvPr>
            <p:cNvCxnSpPr>
              <a:stCxn id="17" idx="6"/>
              <a:endCxn id="7" idx="0"/>
            </p:cNvCxnSpPr>
            <p:nvPr/>
          </p:nvCxnSpPr>
          <p:spPr bwMode="auto">
            <a:xfrm>
              <a:off x="5112060" y="3068149"/>
              <a:ext cx="2016224" cy="1565241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33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0" name="TextBox 4">
              <a:extLst>
                <a:ext uri="{FF2B5EF4-FFF2-40B4-BE49-F238E27FC236}">
                  <a16:creationId xmlns:a16="http://schemas.microsoft.com/office/drawing/2014/main" id="{E39C3CA9-8FAA-4192-B0B5-798DA29905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20173" y="4730168"/>
              <a:ext cx="252028" cy="30777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  <a:endPara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99504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1152128"/>
          </a:xfrm>
        </p:spPr>
        <p:txBody>
          <a:bodyPr/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预约：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确认后，单击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检测项目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“信息查阅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仪器信息浏览”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，或单击“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预约申请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预约申请”，在业务处理区的“操作”列点击“预约按钮”（时钟样图标）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检测预约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48835C4-D604-421E-A265-E6B9EF79AD92}"/>
              </a:ext>
            </a:extLst>
          </p:cNvPr>
          <p:cNvGrpSpPr/>
          <p:nvPr/>
        </p:nvGrpSpPr>
        <p:grpSpPr>
          <a:xfrm>
            <a:off x="899592" y="2424924"/>
            <a:ext cx="7200354" cy="3236324"/>
            <a:chOff x="899592" y="2780928"/>
            <a:chExt cx="7200354" cy="3236324"/>
          </a:xfrm>
        </p:grpSpPr>
        <p:grpSp>
          <p:nvGrpSpPr>
            <p:cNvPr id="8" name="组合 7"/>
            <p:cNvGrpSpPr/>
            <p:nvPr/>
          </p:nvGrpSpPr>
          <p:grpSpPr>
            <a:xfrm>
              <a:off x="899592" y="2780928"/>
              <a:ext cx="7200354" cy="3236324"/>
              <a:chOff x="539998" y="2924944"/>
              <a:chExt cx="7200354" cy="3236324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39998" y="2924944"/>
                <a:ext cx="3887986" cy="3219447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673054" y="2924944"/>
                <a:ext cx="3067298" cy="3236324"/>
              </a:xfrm>
              <a:prstGeom prst="rect">
                <a:avLst/>
              </a:prstGeom>
            </p:spPr>
          </p:pic>
        </p:grpSp>
        <p:sp>
          <p:nvSpPr>
            <p:cNvPr id="9" name="TextBox 4"/>
            <p:cNvSpPr txBox="1">
              <a:spLocks noChangeArrowheads="1"/>
            </p:cNvSpPr>
            <p:nvPr/>
          </p:nvSpPr>
          <p:spPr bwMode="auto">
            <a:xfrm>
              <a:off x="7524328" y="3049563"/>
              <a:ext cx="306810" cy="2683693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77669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2"/>
          <p:cNvSpPr>
            <a:spLocks noChangeArrowheads="1"/>
          </p:cNvSpPr>
          <p:nvPr/>
        </p:nvSpPr>
        <p:spPr bwMode="auto">
          <a:xfrm>
            <a:off x="179388" y="74613"/>
            <a:ext cx="18003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内容提要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E2D596B-3840-45DE-AF87-DC74D147C83E}"/>
              </a:ext>
            </a:extLst>
          </p:cNvPr>
          <p:cNvSpPr/>
          <p:nvPr/>
        </p:nvSpPr>
        <p:spPr>
          <a:xfrm>
            <a:off x="2123727" y="1628800"/>
            <a:ext cx="244827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360000" rIns="360000">
            <a:spAutoFit/>
          </a:bodyPr>
          <a:lstStyle/>
          <a:p>
            <a:pPr marL="457200" indent="-457200"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平台简介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AF3BED3-892A-4B86-B9B8-89D19753FBBE}"/>
              </a:ext>
            </a:extLst>
          </p:cNvPr>
          <p:cNvSpPr/>
          <p:nvPr/>
        </p:nvSpPr>
        <p:spPr>
          <a:xfrm>
            <a:off x="2123727" y="2132856"/>
            <a:ext cx="2448273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360000" rIns="360000">
            <a:spAutoFit/>
          </a:bodyPr>
          <a:lstStyle/>
          <a:p>
            <a:pPr marL="457200" indent="-457200"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新建用户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7CDA027-C4DE-4302-8940-3F58536219C9}"/>
              </a:ext>
            </a:extLst>
          </p:cNvPr>
          <p:cNvSpPr/>
          <p:nvPr/>
        </p:nvSpPr>
        <p:spPr>
          <a:xfrm>
            <a:off x="2123727" y="2636912"/>
            <a:ext cx="2448273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360000" rIns="360000">
            <a:spAutoFit/>
          </a:bodyPr>
          <a:lstStyle/>
          <a:p>
            <a:pPr marL="457200" indent="-457200"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用户登录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CF36380-7462-41C9-8B37-B92D2231227D}"/>
              </a:ext>
            </a:extLst>
          </p:cNvPr>
          <p:cNvSpPr/>
          <p:nvPr/>
        </p:nvSpPr>
        <p:spPr>
          <a:xfrm>
            <a:off x="2123727" y="3138021"/>
            <a:ext cx="2448273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360000" rIns="360000">
            <a:spAutoFit/>
          </a:bodyPr>
          <a:lstStyle/>
          <a:p>
            <a:pPr marL="457200" indent="-457200"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界面介绍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49D2E0B-83D6-4920-8880-9DB0C0A12525}"/>
              </a:ext>
            </a:extLst>
          </p:cNvPr>
          <p:cNvSpPr/>
          <p:nvPr/>
        </p:nvSpPr>
        <p:spPr>
          <a:xfrm>
            <a:off x="2123726" y="3575092"/>
            <a:ext cx="2448273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360000" rIns="360000">
            <a:spAutoFit/>
          </a:bodyPr>
          <a:lstStyle/>
          <a:p>
            <a:pPr marL="457200" indent="-457200"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业务办理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6087A2F-1ED2-4F85-B96A-BCB15E21635D}"/>
              </a:ext>
            </a:extLst>
          </p:cNvPr>
          <p:cNvSpPr/>
          <p:nvPr/>
        </p:nvSpPr>
        <p:spPr>
          <a:xfrm>
            <a:off x="2123726" y="4077072"/>
            <a:ext cx="2448273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360000" rIns="360000">
            <a:spAutoFit/>
          </a:bodyPr>
          <a:lstStyle/>
          <a:p>
            <a:pPr marL="457200" indent="-457200"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刷卡使用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9F43B47-2679-4809-AE79-AF2823E0E4A2}"/>
              </a:ext>
            </a:extLst>
          </p:cNvPr>
          <p:cNvSpPr/>
          <p:nvPr/>
        </p:nvSpPr>
        <p:spPr>
          <a:xfrm>
            <a:off x="2123726" y="4581128"/>
            <a:ext cx="2448273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360000" rIns="360000">
            <a:spAutoFit/>
          </a:bodyPr>
          <a:lstStyle/>
          <a:p>
            <a:pPr marL="457200" indent="-457200"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所外仪器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29047"/>
            <a:ext cx="8229600" cy="1698147"/>
          </a:xfrm>
        </p:spPr>
        <p:txBody>
          <a:bodyPr/>
          <a:lstStyle/>
          <a:p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填写预约单：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依次逐项勾选或填写“样品信息”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、“检测项目及标准”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，确认无误后单击“保存”，即可生成预约单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添加仪器：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如同一样品需使用多台仪器，在“保存”前单击确认界面右上角的“添加仪器”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，检测项目及标准的填写方法同上。仪器及项目全部添加完毕后，确定无误后单击保存，即可生成预约单。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检测预约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46F0367-6959-4A5B-BFAC-E0612711B92D}"/>
              </a:ext>
            </a:extLst>
          </p:cNvPr>
          <p:cNvGrpSpPr/>
          <p:nvPr/>
        </p:nvGrpSpPr>
        <p:grpSpPr>
          <a:xfrm>
            <a:off x="276386" y="2460276"/>
            <a:ext cx="8616094" cy="3777036"/>
            <a:chOff x="107950" y="2582746"/>
            <a:chExt cx="8616094" cy="37770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51520" y="2582746"/>
              <a:ext cx="8127874" cy="18328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7950" y="4581128"/>
              <a:ext cx="4540297" cy="1745572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547580" y="3848641"/>
              <a:ext cx="4176464" cy="2511141"/>
              <a:chOff x="2699792" y="2817621"/>
              <a:chExt cx="3744416" cy="2195498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699792" y="2817621"/>
                <a:ext cx="3744416" cy="2195498"/>
              </a:xfrm>
              <a:prstGeom prst="rect">
                <a:avLst/>
              </a:prstGeom>
            </p:spPr>
          </p:pic>
          <p:sp>
            <p:nvSpPr>
              <p:cNvPr id="2" name="矩形 1"/>
              <p:cNvSpPr/>
              <p:nvPr/>
            </p:nvSpPr>
            <p:spPr bwMode="auto">
              <a:xfrm>
                <a:off x="5652120" y="2817621"/>
                <a:ext cx="576064" cy="251339"/>
              </a:xfrm>
              <a:prstGeom prst="rect">
                <a:avLst/>
              </a:pr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1"/>
                  </a:buClr>
                  <a:buSzPct val="100000"/>
                  <a:buFontTx/>
                  <a:buNone/>
                  <a:tabLst/>
                </a:pPr>
                <a:endParaRPr kumimoji="0" lang="zh-CN" altLang="en-US" sz="32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706FAF72-6537-48A0-BD3F-EF50C4564F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5576" y="2638766"/>
              <a:ext cx="288032" cy="30777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4B96988C-BEB8-41C9-B76E-48109962D6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1648" y="4725144"/>
              <a:ext cx="288032" cy="30777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TextBox 4">
              <a:extLst>
                <a:ext uri="{FF2B5EF4-FFF2-40B4-BE49-F238E27FC236}">
                  <a16:creationId xmlns:a16="http://schemas.microsoft.com/office/drawing/2014/main" id="{DB73ED0A-8635-42BE-9E68-95562E9729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7613" y="3979623"/>
              <a:ext cx="288032" cy="30777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0675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047" y="2853829"/>
            <a:ext cx="9037512" cy="187220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81076"/>
            <a:ext cx="8363272" cy="1246334"/>
          </a:xfrm>
        </p:spPr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在“首页</a:t>
            </a:r>
            <a:r>
              <a:rPr lang="en-US" altLang="zh-CN" sz="2400" dirty="0">
                <a:latin typeface="+mj-ea"/>
                <a:ea typeface="+mj-ea"/>
              </a:rPr>
              <a:t>-</a:t>
            </a:r>
            <a:r>
              <a:rPr lang="zh-CN" altLang="en-US" sz="2400" dirty="0">
                <a:latin typeface="+mj-ea"/>
                <a:ea typeface="+mj-ea"/>
              </a:rPr>
              <a:t>我的委托单”界面：可查看、复制、收藏委托单，对未审核的可以修改或删除。对已审核且未开始检测的预约单可与检测老师确认后申请撤销</a:t>
            </a:r>
            <a:r>
              <a:rPr lang="en-US" altLang="zh-CN" sz="2400" dirty="0">
                <a:latin typeface="+mj-ea"/>
                <a:ea typeface="+mj-ea"/>
              </a:rPr>
              <a:t>,</a:t>
            </a:r>
            <a:r>
              <a:rPr lang="zh-CN" altLang="en-US" sz="2400" dirty="0">
                <a:latin typeface="+mj-ea"/>
                <a:ea typeface="+mj-ea"/>
              </a:rPr>
              <a:t>并删除该委托单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委托单管理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288436" y="2516334"/>
            <a:ext cx="2653507" cy="1008113"/>
            <a:chOff x="4222749" y="4221088"/>
            <a:chExt cx="2653507" cy="100811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76540" y="4221088"/>
              <a:ext cx="2520280" cy="1008112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 bwMode="auto">
            <a:xfrm>
              <a:off x="4222749" y="4221089"/>
              <a:ext cx="2653507" cy="1008112"/>
            </a:xfrm>
            <a:prstGeom prst="rect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1"/>
                </a:buClr>
                <a:buSzPct val="100000"/>
                <a:buFontTx/>
                <a:buNone/>
                <a:tabLst/>
              </a:pPr>
              <a:endParaRPr kumimoji="0" lang="zh-CN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0936" y="3813372"/>
            <a:ext cx="3962636" cy="2859000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 bwMode="auto">
          <a:xfrm flipH="1" flipV="1">
            <a:off x="6941943" y="2564904"/>
            <a:ext cx="1377035" cy="71403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直接箭头连接符 15"/>
          <p:cNvCxnSpPr>
            <a:cxnSpLocks/>
            <a:endCxn id="15" idx="3"/>
          </p:cNvCxnSpPr>
          <p:nvPr/>
        </p:nvCxnSpPr>
        <p:spPr bwMode="auto">
          <a:xfrm flipH="1">
            <a:off x="7853572" y="4653136"/>
            <a:ext cx="833228" cy="58973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8143177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980728"/>
            <a:ext cx="7848872" cy="5145088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查看：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查看委托单详细信息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复制：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复制委托单，基本信息不变，修改委托时间等信息，生成新的委托单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修改：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对未审核或驳回的，可修改内容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删除：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对于未审核的委托单，可以删除委托单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收藏：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收藏委托单，收藏后的委托单在登录后的首页会显示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取消收藏：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取消后首页收藏委托单中不再显示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委托单管理</a:t>
            </a:r>
          </a:p>
        </p:txBody>
      </p:sp>
    </p:spTree>
    <p:extLst>
      <p:ext uri="{BB962C8B-B14F-4D97-AF65-F5344CB8AC3E}">
        <p14:creationId xmlns:p14="http://schemas.microsoft.com/office/powerpoint/2010/main" val="24487952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查询查阅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949" y="928464"/>
            <a:ext cx="8652085" cy="5145088"/>
          </a:xfrm>
        </p:spPr>
        <p:txBody>
          <a:bodyPr/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单击 “预约申请”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“预约申请”，进入预约界面。设定查询条件，如不清楚具体信息，尽可能使用模糊查询，单击查询按钮，可显示结果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也可单击 “信息查阅”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“仪器概况”可查询仪器列表；或单击“仪器信息浏览”，设定条件进行查询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" y="3068960"/>
            <a:ext cx="8302835" cy="3672408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22750" y="3147939"/>
            <a:ext cx="925314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ED29E290-E001-43BF-89CF-1067D627A3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053" y="3717032"/>
            <a:ext cx="925314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0A17EB30-8F19-44C2-8893-FBF1C4A306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808" y="3660960"/>
            <a:ext cx="1080120" cy="92016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97883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836712"/>
            <a:ext cx="8229600" cy="5145088"/>
          </a:xfrm>
        </p:spPr>
        <p:txBody>
          <a:bodyPr/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仪器信息浏览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查询查阅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3D930A3-C041-4C10-96B1-FC5601F629FE}"/>
              </a:ext>
            </a:extLst>
          </p:cNvPr>
          <p:cNvGrpSpPr/>
          <p:nvPr/>
        </p:nvGrpSpPr>
        <p:grpSpPr>
          <a:xfrm>
            <a:off x="179512" y="1556792"/>
            <a:ext cx="8743446" cy="5107639"/>
            <a:chOff x="179512" y="1556792"/>
            <a:chExt cx="8743446" cy="510763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21041" y="1556792"/>
              <a:ext cx="8701917" cy="5107639"/>
            </a:xfrm>
            <a:prstGeom prst="rect">
              <a:avLst/>
            </a:prstGeom>
          </p:spPr>
        </p:pic>
        <p:sp>
          <p:nvSpPr>
            <p:cNvPr id="6" name="TextBox 4">
              <a:extLst>
                <a:ext uri="{FF2B5EF4-FFF2-40B4-BE49-F238E27FC236}">
                  <a16:creationId xmlns:a16="http://schemas.microsoft.com/office/drawing/2014/main" id="{1D3F79C7-8CBA-409B-9762-BEF84DA744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9872" y="1560277"/>
              <a:ext cx="925314" cy="338554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1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8" name="TextBox 4">
              <a:extLst>
                <a:ext uri="{FF2B5EF4-FFF2-40B4-BE49-F238E27FC236}">
                  <a16:creationId xmlns:a16="http://schemas.microsoft.com/office/drawing/2014/main" id="{990629F4-95AF-4A93-93D9-94860C1BE5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512" y="2780928"/>
              <a:ext cx="925314" cy="338554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2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9" name="TextBox 4">
              <a:extLst>
                <a:ext uri="{FF2B5EF4-FFF2-40B4-BE49-F238E27FC236}">
                  <a16:creationId xmlns:a16="http://schemas.microsoft.com/office/drawing/2014/main" id="{EEC53AE7-3BE0-4DE6-B0AF-0622294A2B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0470" y="2060848"/>
              <a:ext cx="6606328" cy="83099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3</a:t>
              </a: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78E2161D-3877-421E-91DF-B6F1564C53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7704" y="3036406"/>
              <a:ext cx="6779094" cy="353943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4</a:t>
              </a: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87239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836712"/>
            <a:ext cx="8229600" cy="5145088"/>
          </a:xfrm>
        </p:spPr>
        <p:txBody>
          <a:bodyPr/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功能信息浏览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查询查阅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7D10ABC-9476-4BCD-9BE9-E7D1983B29F9}"/>
              </a:ext>
            </a:extLst>
          </p:cNvPr>
          <p:cNvGrpSpPr/>
          <p:nvPr/>
        </p:nvGrpSpPr>
        <p:grpSpPr>
          <a:xfrm>
            <a:off x="0" y="1408210"/>
            <a:ext cx="9144000" cy="5189142"/>
            <a:chOff x="0" y="1408210"/>
            <a:chExt cx="9144000" cy="51891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1408210"/>
              <a:ext cx="9144000" cy="5189142"/>
            </a:xfrm>
            <a:prstGeom prst="rect">
              <a:avLst/>
            </a:prstGeom>
          </p:spPr>
        </p:pic>
        <p:sp>
          <p:nvSpPr>
            <p:cNvPr id="6" name="TextBox 4">
              <a:extLst>
                <a:ext uri="{FF2B5EF4-FFF2-40B4-BE49-F238E27FC236}">
                  <a16:creationId xmlns:a16="http://schemas.microsoft.com/office/drawing/2014/main" id="{CD257AFC-7459-4667-A178-E19A686064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9872" y="1408210"/>
              <a:ext cx="925314" cy="338554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1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7" name="TextBox 4">
              <a:extLst>
                <a:ext uri="{FF2B5EF4-FFF2-40B4-BE49-F238E27FC236}">
                  <a16:creationId xmlns:a16="http://schemas.microsoft.com/office/drawing/2014/main" id="{E6AF4608-295A-409A-8C3D-F03C5358F7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996952"/>
              <a:ext cx="1043608" cy="338554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2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8" name="TextBox 4">
              <a:extLst>
                <a:ext uri="{FF2B5EF4-FFF2-40B4-BE49-F238E27FC236}">
                  <a16:creationId xmlns:a16="http://schemas.microsoft.com/office/drawing/2014/main" id="{2EC90AAB-972C-4B68-98AA-7255D089AF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79712" y="2026871"/>
              <a:ext cx="5904656" cy="83099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3</a:t>
              </a: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212C853C-DEDF-401F-8001-F053BB9522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35696" y="2920007"/>
              <a:ext cx="6984776" cy="353943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4</a:t>
              </a: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08661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可在首页对常用仪器实现快速预约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添加关注：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在“预约申请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预约申请”界面，在查询结果中找到想关注的仪器，点“操作”列的“关注”按钮，可添加关注，再单击一次，可取消关注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568" y="3324473"/>
            <a:ext cx="7365950" cy="324036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添加关注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3903886" y="3324473"/>
            <a:ext cx="925314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57200" y="3861048"/>
            <a:ext cx="925314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7812360" y="4732115"/>
            <a:ext cx="237158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96555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1223789"/>
          </a:xfrm>
        </p:spPr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如关注的仪器未在首页展示，原因在于关注的仪器多余</a:t>
            </a:r>
            <a:r>
              <a:rPr lang="en-US" altLang="zh-CN" sz="2400" dirty="0">
                <a:latin typeface="+mj-ea"/>
                <a:ea typeface="+mj-ea"/>
              </a:rPr>
              <a:t>6</a:t>
            </a:r>
            <a:r>
              <a:rPr lang="zh-CN" altLang="en-US" sz="2400" dirty="0">
                <a:latin typeface="+mj-ea"/>
                <a:ea typeface="+mj-ea"/>
              </a:rPr>
              <a:t>太，当前页面无法全部显示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400" dirty="0">
                <a:latin typeface="+mj-ea"/>
                <a:ea typeface="+mj-ea"/>
              </a:rPr>
              <a:t>单击“查看更多”即可跳转到“预约申请”</a:t>
            </a:r>
            <a:r>
              <a:rPr lang="en-US" altLang="zh-CN" sz="2400" dirty="0">
                <a:latin typeface="+mj-ea"/>
                <a:ea typeface="+mj-ea"/>
              </a:rPr>
              <a:t>-</a:t>
            </a:r>
            <a:r>
              <a:rPr lang="zh-CN" altLang="en-US" sz="2400" dirty="0">
                <a:latin typeface="+mj-ea"/>
                <a:ea typeface="+mj-ea"/>
              </a:rPr>
              <a:t>“预约申请”界面，该界面显示所有当前关注的仪器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添加关注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E0A025F-86F5-4D70-9660-E2247CD4EC55}"/>
              </a:ext>
            </a:extLst>
          </p:cNvPr>
          <p:cNvGrpSpPr/>
          <p:nvPr/>
        </p:nvGrpSpPr>
        <p:grpSpPr>
          <a:xfrm>
            <a:off x="781013" y="2780928"/>
            <a:ext cx="7630838" cy="1872208"/>
            <a:chOff x="781013" y="2420888"/>
            <a:chExt cx="7630838" cy="18722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3" t="28920" r="8819" b="38321"/>
            <a:stretch/>
          </p:blipFill>
          <p:spPr>
            <a:xfrm>
              <a:off x="781013" y="2420888"/>
              <a:ext cx="7581974" cy="1872208"/>
            </a:xfrm>
            <a:prstGeom prst="rect">
              <a:avLst/>
            </a:prstGeom>
          </p:spPr>
        </p:pic>
        <p:sp>
          <p:nvSpPr>
            <p:cNvPr id="6" name="TextBox 4"/>
            <p:cNvSpPr txBox="1">
              <a:spLocks noChangeArrowheads="1"/>
            </p:cNvSpPr>
            <p:nvPr/>
          </p:nvSpPr>
          <p:spPr bwMode="auto">
            <a:xfrm>
              <a:off x="899592" y="2439833"/>
              <a:ext cx="925314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7" name="TextBox 4"/>
            <p:cNvSpPr txBox="1">
              <a:spLocks noChangeArrowheads="1"/>
            </p:cNvSpPr>
            <p:nvPr/>
          </p:nvSpPr>
          <p:spPr bwMode="auto">
            <a:xfrm>
              <a:off x="7486537" y="2439833"/>
              <a:ext cx="925314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595469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功能：相同样品可快速生成预约单，对经常使用的预约单，可单击收藏，便于今后在首页找到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复制预约单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D58837F-B747-49E4-8FF4-DA26CF181FDF}"/>
              </a:ext>
            </a:extLst>
          </p:cNvPr>
          <p:cNvGrpSpPr/>
          <p:nvPr/>
        </p:nvGrpSpPr>
        <p:grpSpPr>
          <a:xfrm>
            <a:off x="611560" y="2420888"/>
            <a:ext cx="7560840" cy="1872208"/>
            <a:chOff x="611560" y="3140968"/>
            <a:chExt cx="7560840" cy="187220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55576" y="3140968"/>
              <a:ext cx="7416824" cy="1872208"/>
            </a:xfrm>
            <a:prstGeom prst="rect">
              <a:avLst/>
            </a:prstGeom>
          </p:spPr>
        </p:pic>
        <p:sp>
          <p:nvSpPr>
            <p:cNvPr id="6" name="TextBox 4"/>
            <p:cNvSpPr txBox="1">
              <a:spLocks noChangeArrowheads="1"/>
            </p:cNvSpPr>
            <p:nvPr/>
          </p:nvSpPr>
          <p:spPr bwMode="auto">
            <a:xfrm>
              <a:off x="4222750" y="3147939"/>
              <a:ext cx="925314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7" name="TextBox 4"/>
            <p:cNvSpPr txBox="1">
              <a:spLocks noChangeArrowheads="1"/>
            </p:cNvSpPr>
            <p:nvPr/>
          </p:nvSpPr>
          <p:spPr bwMode="auto">
            <a:xfrm>
              <a:off x="611560" y="3377084"/>
              <a:ext cx="925314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8" name="TextBox 4"/>
            <p:cNvSpPr txBox="1">
              <a:spLocks noChangeArrowheads="1"/>
            </p:cNvSpPr>
            <p:nvPr/>
          </p:nvSpPr>
          <p:spPr bwMode="auto">
            <a:xfrm>
              <a:off x="7761486" y="4509120"/>
              <a:ext cx="266898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848954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>
                <a:latin typeface="+mj-ea"/>
                <a:ea typeface="+mj-ea"/>
              </a:rPr>
              <a:t>在“首页”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zh-CN" altLang="en-US" sz="2800" dirty="0">
                <a:latin typeface="+mj-ea"/>
                <a:ea typeface="+mj-ea"/>
              </a:rPr>
              <a:t>“我收藏的委托单”界面，可快速复制委托单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复制预约单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26EFB37-4667-4837-9DAB-F5BBF2A75F5B}"/>
              </a:ext>
            </a:extLst>
          </p:cNvPr>
          <p:cNvGrpSpPr/>
          <p:nvPr/>
        </p:nvGrpSpPr>
        <p:grpSpPr>
          <a:xfrm>
            <a:off x="971600" y="2244005"/>
            <a:ext cx="7200800" cy="4353347"/>
            <a:chOff x="971600" y="2244005"/>
            <a:chExt cx="7200800" cy="435334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1600" y="2244005"/>
              <a:ext cx="7200800" cy="4353347"/>
            </a:xfrm>
            <a:prstGeom prst="rect">
              <a:avLst/>
            </a:prstGeom>
          </p:spPr>
        </p:pic>
        <p:sp>
          <p:nvSpPr>
            <p:cNvPr id="6" name="TextBox 4"/>
            <p:cNvSpPr txBox="1">
              <a:spLocks noChangeArrowheads="1"/>
            </p:cNvSpPr>
            <p:nvPr/>
          </p:nvSpPr>
          <p:spPr bwMode="auto">
            <a:xfrm>
              <a:off x="1619672" y="3671901"/>
              <a:ext cx="925314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7" name="TextBox 4"/>
            <p:cNvSpPr txBox="1">
              <a:spLocks noChangeArrowheads="1"/>
            </p:cNvSpPr>
            <p:nvPr/>
          </p:nvSpPr>
          <p:spPr bwMode="auto">
            <a:xfrm>
              <a:off x="7668344" y="3907160"/>
              <a:ext cx="360040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46354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8" t="15981" r="12200" b="3381"/>
          <a:stretch/>
        </p:blipFill>
        <p:spPr>
          <a:xfrm>
            <a:off x="35496" y="908719"/>
            <a:ext cx="9056253" cy="585454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496" y="116632"/>
            <a:ext cx="463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+mj-cs"/>
              </a:rPr>
              <a:t>一、仪器共享平台简介</a:t>
            </a:r>
          </a:p>
        </p:txBody>
      </p:sp>
    </p:spTree>
    <p:extLst>
      <p:ext uri="{BB962C8B-B14F-4D97-AF65-F5344CB8AC3E}">
        <p14:creationId xmlns:p14="http://schemas.microsoft.com/office/powerpoint/2010/main" val="36195397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145088"/>
          </a:xfrm>
        </p:spPr>
        <p:txBody>
          <a:bodyPr/>
          <a:lstStyle/>
          <a:p>
            <a:r>
              <a:rPr lang="zh-CN" altLang="en-US" sz="2800" dirty="0">
                <a:latin typeface="+mj-ea"/>
                <a:ea typeface="+mj-ea"/>
              </a:rPr>
              <a:t>单击预约单右端“操作”列的“复制”，弹出预约单填写窗口，通过简单修改，可快速生成预约单，方法同上文中有关预约单的填写方法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5656" y="2168820"/>
            <a:ext cx="5904656" cy="4680174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复制预约单</a:t>
            </a:r>
          </a:p>
        </p:txBody>
      </p:sp>
    </p:spTree>
    <p:extLst>
      <p:ext uri="{BB962C8B-B14F-4D97-AF65-F5344CB8AC3E}">
        <p14:creationId xmlns:p14="http://schemas.microsoft.com/office/powerpoint/2010/main" val="5597818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六、刷卡使用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4392141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时间预约类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FF"/>
                </a:solidFill>
                <a:latin typeface="+mj-ea"/>
                <a:ea typeface="+mj-ea"/>
              </a:rPr>
              <a:t>必须预约模式：</a:t>
            </a:r>
            <a:r>
              <a:rPr lang="zh-CN" altLang="en-US" sz="2400" dirty="0">
                <a:latin typeface="+mj-ea"/>
                <a:ea typeface="+mj-ea"/>
              </a:rPr>
              <a:t>用户需在预约时间段之内方能刷卡上机，如实验所用时间超出预约时间，不强制下机，在非预约时间段内不能刷卡操作仪器</a:t>
            </a:r>
            <a:endParaRPr lang="en-US" altLang="zh-CN" sz="2400" dirty="0"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FF"/>
                </a:solidFill>
                <a:latin typeface="+mj-ea"/>
                <a:ea typeface="+mj-ea"/>
              </a:rPr>
              <a:t>可不预约模式：</a:t>
            </a:r>
            <a:r>
              <a:rPr lang="zh-CN" altLang="en-US" sz="2400" dirty="0">
                <a:latin typeface="+mj-ea"/>
                <a:ea typeface="+mj-ea"/>
              </a:rPr>
              <a:t>随时刷卡并点击“自动预约”即可上机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项目预约类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FF"/>
                </a:solidFill>
                <a:latin typeface="+mj-ea"/>
                <a:ea typeface="+mj-ea"/>
              </a:rPr>
              <a:t>必须预约模式：</a:t>
            </a:r>
            <a:r>
              <a:rPr lang="zh-CN" altLang="en-US" sz="2400" dirty="0">
                <a:latin typeface="+mj-ea"/>
                <a:ea typeface="+mj-ea"/>
              </a:rPr>
              <a:t>用户需在有预约单的情况下才能刷卡上机，刷卡后在列表中选择预约单，点击“检测分析”按钮解锁仪器。如当前用户没有委托单刷卡时则提示用户无权限</a:t>
            </a:r>
            <a:endParaRPr lang="en-US" altLang="zh-CN" sz="2400" dirty="0"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FF"/>
                </a:solidFill>
                <a:latin typeface="+mj-ea"/>
                <a:ea typeface="+mj-ea"/>
              </a:rPr>
              <a:t>可不预约模式：</a:t>
            </a:r>
            <a:r>
              <a:rPr lang="zh-CN" altLang="en-US" sz="2400" dirty="0">
                <a:latin typeface="+mj-ea"/>
                <a:ea typeface="+mj-ea"/>
              </a:rPr>
              <a:t>随时刷卡并点击“自动预约”即可上机</a:t>
            </a:r>
          </a:p>
        </p:txBody>
      </p:sp>
    </p:spTree>
    <p:extLst>
      <p:ext uri="{BB962C8B-B14F-4D97-AF65-F5344CB8AC3E}">
        <p14:creationId xmlns:p14="http://schemas.microsoft.com/office/powerpoint/2010/main" val="12370332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六、刷卡使用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时间预约型刷卡前界面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F06623E-DB82-43FD-A3BD-6086C08CE8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772816"/>
            <a:ext cx="7561905" cy="4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3965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六、刷卡使用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时间预约刷卡登录界面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9144000" cy="50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0928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六、刷卡使用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项目预约刷卡登录界面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9902"/>
            <a:ext cx="9144000" cy="513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3972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2015877"/>
          </a:xfrm>
        </p:spPr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在使用过程中，可通过刷卡器屏幕</a:t>
            </a:r>
            <a:r>
              <a:rPr lang="en-US" altLang="zh-CN" sz="2400" dirty="0">
                <a:latin typeface="+mj-ea"/>
                <a:ea typeface="+mj-ea"/>
              </a:rPr>
              <a:t>(</a:t>
            </a:r>
            <a:r>
              <a:rPr lang="zh-CN" altLang="en-US" sz="2400" dirty="0">
                <a:latin typeface="+mj-ea"/>
                <a:ea typeface="+mj-ea"/>
              </a:rPr>
              <a:t>或计算机控制仪器的</a:t>
            </a:r>
            <a:r>
              <a:rPr lang="en-US" altLang="zh-CN" sz="2400" dirty="0">
                <a:latin typeface="+mj-ea"/>
                <a:ea typeface="+mj-ea"/>
              </a:rPr>
              <a:t>PC</a:t>
            </a:r>
            <a:r>
              <a:rPr lang="zh-CN" altLang="en-US" sz="2400" dirty="0">
                <a:latin typeface="+mj-ea"/>
                <a:ea typeface="+mj-ea"/>
              </a:rPr>
              <a:t>端界面</a:t>
            </a:r>
            <a:r>
              <a:rPr lang="en-US" altLang="zh-CN" sz="2400" dirty="0">
                <a:latin typeface="+mj-ea"/>
                <a:ea typeface="+mj-ea"/>
              </a:rPr>
              <a:t>)</a:t>
            </a:r>
            <a:r>
              <a:rPr lang="zh-CN" altLang="en-US" sz="2400" dirty="0">
                <a:latin typeface="+mj-ea"/>
                <a:ea typeface="+mj-ea"/>
              </a:rPr>
              <a:t>实时获取当前实验持续的时间，如超时，屏幕则显示超时提醒。屏幕上方有下一条预约单信息，提示下一个实验的开始时间以及预约人名称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400" dirty="0">
                <a:latin typeface="+mj-ea"/>
                <a:ea typeface="+mj-ea"/>
              </a:rPr>
              <a:t>上一用户未下机时，下一用户无法刷卡上机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六、刷卡使用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使用中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06" y="2996952"/>
            <a:ext cx="6707088" cy="374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7423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六、刷卡使用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下机操作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764704"/>
            <a:ext cx="8229600" cy="5145088"/>
          </a:xfrm>
        </p:spPr>
        <p:txBody>
          <a:bodyPr/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锁定电脑：</a:t>
            </a:r>
            <a:r>
              <a:rPr lang="zh-CN" altLang="en-US" sz="2400" dirty="0">
                <a:latin typeface="+mj-ea"/>
                <a:ea typeface="+mj-ea"/>
              </a:rPr>
              <a:t>再次刷卡，点击“锁定屏幕”，保护电脑不被他人操作。再次刷卡时，可解除锁定，用户可继续操作 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结束实验：</a:t>
            </a:r>
            <a:r>
              <a:rPr lang="zh-CN" altLang="en-US" sz="2400" dirty="0">
                <a:latin typeface="+mj-ea"/>
                <a:ea typeface="+mj-ea"/>
              </a:rPr>
              <a:t>再次刷卡，点击“结束操作”。计算机将重新锁定，并产生一条本实验的日志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关闭电脑：</a:t>
            </a:r>
            <a:r>
              <a:rPr lang="zh-CN" altLang="en-US" sz="2400" dirty="0">
                <a:latin typeface="+mj-ea"/>
                <a:ea typeface="+mj-ea"/>
              </a:rPr>
              <a:t>实验结束并需关闭电脑，点击“关闭电脑”后将关机，并产生一条本实验的日志及仪器的使用日志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177613"/>
            <a:ext cx="6573862" cy="368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2533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六、刷卡使用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填写日志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816909"/>
          </a:xfrm>
        </p:spPr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对于需要维护参数的仪器，当用户刷卡下机操作时会弹出日志窗口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5" y="1797984"/>
            <a:ext cx="9144000" cy="5060016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902" y="3284984"/>
            <a:ext cx="9068098" cy="1188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75902" y="4677813"/>
            <a:ext cx="9068098" cy="1224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35844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七、所外仪器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如本所无法满足测试需求，可在全院内寻找相关仪器，在仪器共享平台登录界面左侧的查询区域，可在全院范围内查询关心的仪器设备。如确切知道仪器分类信息，可在此界面直接选择条件进行查询，否则请不进行任何选择，直接单击查询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80" r="8819" b="2805"/>
          <a:stretch/>
        </p:blipFill>
        <p:spPr>
          <a:xfrm>
            <a:off x="633790" y="2229908"/>
            <a:ext cx="7715200" cy="4628092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43608" y="3284984"/>
            <a:ext cx="2735968" cy="2232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63273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七、所外仪器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8075240" cy="1007765"/>
          </a:xfrm>
        </p:spPr>
        <p:txBody>
          <a:bodyPr/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直接单击查询后，跳转到如下界面，可使用仪器名称、分析项目名称等条件进行查询，在不确切知道具体全称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全名时，建议模糊查询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1B7DA9E-A718-4EF9-BF68-E8506FEEED85}"/>
              </a:ext>
            </a:extLst>
          </p:cNvPr>
          <p:cNvGrpSpPr/>
          <p:nvPr/>
        </p:nvGrpSpPr>
        <p:grpSpPr>
          <a:xfrm>
            <a:off x="465726" y="1700808"/>
            <a:ext cx="7871823" cy="4755725"/>
            <a:chOff x="465726" y="1700808"/>
            <a:chExt cx="7871823" cy="4755725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55DF553A-09F9-4BEF-85AB-AA8D742F9A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5726" y="1700808"/>
              <a:ext cx="7871823" cy="4755725"/>
            </a:xfrm>
            <a:prstGeom prst="rect">
              <a:avLst/>
            </a:prstGeom>
          </p:spPr>
        </p:pic>
        <p:sp>
          <p:nvSpPr>
            <p:cNvPr id="7" name="TextBox 4">
              <a:extLst>
                <a:ext uri="{FF2B5EF4-FFF2-40B4-BE49-F238E27FC236}">
                  <a16:creationId xmlns:a16="http://schemas.microsoft.com/office/drawing/2014/main" id="{60077D4B-CDD8-4D4A-A52C-2FEA6427E3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7584" y="2708573"/>
              <a:ext cx="6984776" cy="10440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96555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1556792"/>
            <a:ext cx="8276511" cy="46085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496" y="116632"/>
            <a:ext cx="463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+mj-cs"/>
              </a:rPr>
              <a:t>一、仪器共享平台简介</a:t>
            </a:r>
          </a:p>
        </p:txBody>
      </p:sp>
    </p:spTree>
    <p:extLst>
      <p:ext uri="{BB962C8B-B14F-4D97-AF65-F5344CB8AC3E}">
        <p14:creationId xmlns:p14="http://schemas.microsoft.com/office/powerpoint/2010/main" val="2732999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七、所外仪器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院内仪器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4"/>
            <a:ext cx="8229600" cy="2664841"/>
          </a:xfrm>
        </p:spPr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查到可用仪器后，点击“预约”，在弹出窗口中填写预约信息和样品信息后，单击下一步，可获得仪器操作员老师的电话和邮箱，随后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关闭预约窗口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切勿点保存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)</a:t>
            </a:r>
          </a:p>
          <a:p>
            <a:r>
              <a:rPr lang="zh-CN" altLang="en-US" sz="2400" dirty="0">
                <a:latin typeface="+mj-ea"/>
                <a:ea typeface="+mj-ea"/>
              </a:rPr>
              <a:t>依据获得的联系方式与该老师联系，确认是否可用、是否填写预约单、收费标准、结算方式、检测周期、前处理方法、保存条件、报告方式、检后处置等信息后，确定是否填写预约单及送样时间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8"/>
          <a:stretch/>
        </p:blipFill>
        <p:spPr>
          <a:xfrm>
            <a:off x="755575" y="3645916"/>
            <a:ext cx="7968385" cy="295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2808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七、所外仪器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院内仪器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通过填写预约单获取承检方联系方式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E4AAF3F-EDAD-4679-9DC0-CE521F1F9502}"/>
              </a:ext>
            </a:extLst>
          </p:cNvPr>
          <p:cNvGrpSpPr/>
          <p:nvPr/>
        </p:nvGrpSpPr>
        <p:grpSpPr>
          <a:xfrm>
            <a:off x="1258032" y="1484784"/>
            <a:ext cx="6627935" cy="4992057"/>
            <a:chOff x="1258032" y="1865943"/>
            <a:chExt cx="6627935" cy="499205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258032" y="1865943"/>
              <a:ext cx="6627935" cy="4992057"/>
            </a:xfrm>
            <a:prstGeom prst="rect">
              <a:avLst/>
            </a:prstGeom>
          </p:spPr>
        </p:pic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1258032" y="4730518"/>
              <a:ext cx="6481874" cy="10080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8286536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七、所外仪器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院外疆内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85230" y="1268760"/>
            <a:ext cx="6275040" cy="3024336"/>
          </a:xfrm>
        </p:spPr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名称：新疆大型科学仪器设备协作共用网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400" dirty="0">
                <a:latin typeface="+mj-ea"/>
                <a:ea typeface="+mj-ea"/>
              </a:rPr>
              <a:t>域名：</a:t>
            </a:r>
            <a:r>
              <a:rPr lang="en-US" altLang="zh-CN" sz="2400" dirty="0">
                <a:latin typeface="+mj-ea"/>
                <a:ea typeface="+mj-ea"/>
                <a:hlinkClick r:id="rId2"/>
              </a:rPr>
              <a:t>http://www.xjkxyq.com/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400" dirty="0">
                <a:latin typeface="+mj-ea"/>
                <a:ea typeface="+mj-ea"/>
              </a:rPr>
              <a:t>入网用户：疆内自愿入网的各类检测单位</a:t>
            </a:r>
          </a:p>
        </p:txBody>
      </p:sp>
    </p:spTree>
    <p:extLst>
      <p:ext uri="{BB962C8B-B14F-4D97-AF65-F5344CB8AC3E}">
        <p14:creationId xmlns:p14="http://schemas.microsoft.com/office/powerpoint/2010/main" val="273812553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八、小结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836712"/>
            <a:ext cx="7725990" cy="5688632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本所仪器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必须预约</a:t>
            </a:r>
            <a:endParaRPr lang="en-US" altLang="zh-CN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400" dirty="0">
                <a:latin typeface="+mj-ea"/>
                <a:ea typeface="+mj-ea"/>
              </a:rPr>
              <a:t>与老师沟通</a:t>
            </a:r>
            <a:r>
              <a:rPr lang="en-US" altLang="zh-CN" sz="2400" dirty="0">
                <a:latin typeface="+mj-ea"/>
                <a:ea typeface="+mj-ea"/>
              </a:rPr>
              <a:t>-</a:t>
            </a:r>
            <a:r>
              <a:rPr lang="zh-CN" altLang="en-US" sz="2400" dirty="0">
                <a:latin typeface="+mj-ea"/>
                <a:ea typeface="+mj-ea"/>
              </a:rPr>
              <a:t>登录</a:t>
            </a:r>
            <a:r>
              <a:rPr lang="en-US" altLang="zh-CN" sz="2400" dirty="0">
                <a:latin typeface="+mj-ea"/>
                <a:ea typeface="+mj-ea"/>
              </a:rPr>
              <a:t>-</a:t>
            </a:r>
            <a:r>
              <a:rPr lang="zh-CN" altLang="en-US" sz="2400" dirty="0">
                <a:latin typeface="+mj-ea"/>
                <a:ea typeface="+mj-ea"/>
              </a:rPr>
              <a:t>预约</a:t>
            </a:r>
            <a:r>
              <a:rPr lang="en-US" altLang="zh-CN" sz="2400" dirty="0">
                <a:latin typeface="+mj-ea"/>
                <a:ea typeface="+mj-ea"/>
              </a:rPr>
              <a:t>-</a:t>
            </a:r>
            <a:r>
              <a:rPr lang="zh-CN" altLang="en-US" sz="2400" dirty="0">
                <a:latin typeface="+mj-ea"/>
                <a:ea typeface="+mj-ea"/>
              </a:rPr>
              <a:t>刷卡使用</a:t>
            </a:r>
            <a:endParaRPr lang="en-US" altLang="zh-CN" sz="2400" dirty="0"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无须预约</a:t>
            </a:r>
            <a:endParaRPr lang="en-US" altLang="zh-CN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400" dirty="0">
                <a:latin typeface="+mj-ea"/>
                <a:ea typeface="+mj-ea"/>
              </a:rPr>
              <a:t>与老师沟通</a:t>
            </a:r>
            <a:r>
              <a:rPr lang="en-US" altLang="zh-CN" sz="2400" dirty="0">
                <a:latin typeface="+mj-ea"/>
                <a:ea typeface="+mj-ea"/>
              </a:rPr>
              <a:t>(</a:t>
            </a:r>
            <a:r>
              <a:rPr lang="zh-CN" altLang="en-US" sz="2400" dirty="0">
                <a:latin typeface="+mj-ea"/>
                <a:ea typeface="+mj-ea"/>
              </a:rPr>
              <a:t>非本实验室</a:t>
            </a:r>
            <a:r>
              <a:rPr lang="en-US" altLang="zh-CN" sz="2400" dirty="0">
                <a:latin typeface="+mj-ea"/>
                <a:ea typeface="+mj-ea"/>
              </a:rPr>
              <a:t>)-</a:t>
            </a:r>
            <a:r>
              <a:rPr lang="zh-CN" altLang="en-US" sz="2400" dirty="0">
                <a:latin typeface="+mj-ea"/>
                <a:ea typeface="+mj-ea"/>
              </a:rPr>
              <a:t>直接刷卡使用</a:t>
            </a:r>
            <a:endParaRPr lang="en-US" altLang="zh-CN" sz="2400" dirty="0"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不上线的仪器</a:t>
            </a:r>
            <a:endParaRPr lang="en-US" altLang="zh-CN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400" dirty="0">
                <a:latin typeface="+mj-ea"/>
                <a:ea typeface="+mj-ea"/>
              </a:rPr>
              <a:t>向所级中心询问本所是否有满足自己测试需求的仪器，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所外仪器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400" dirty="0">
                <a:latin typeface="+mj-ea"/>
                <a:ea typeface="+mj-ea"/>
              </a:rPr>
              <a:t>与承检老师直接沟通，确认与检测有关的各种事项后，最终邮寄样品</a:t>
            </a:r>
            <a:endParaRPr lang="en-US" altLang="zh-CN" sz="2400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rgbClr val="FF0000"/>
                </a:solidFill>
                <a:latin typeface="+mj-ea"/>
                <a:ea typeface="+mj-ea"/>
              </a:rPr>
              <a:t>在日常工作中，如遇到任何有关仪器共享平台或刷卡器有关的疑问或问题，请及时与所级中心办公室（综合楼</a:t>
            </a:r>
            <a:r>
              <a:rPr lang="en-US" altLang="zh-CN" sz="2400" dirty="0">
                <a:solidFill>
                  <a:srgbClr val="FF0000"/>
                </a:solidFill>
                <a:latin typeface="+mj-ea"/>
                <a:ea typeface="+mj-ea"/>
              </a:rPr>
              <a:t>101</a:t>
            </a:r>
            <a:r>
              <a:rPr lang="zh-CN" altLang="en-US" sz="2400" dirty="0">
                <a:solidFill>
                  <a:srgbClr val="FF0000"/>
                </a:solidFill>
                <a:latin typeface="+mj-ea"/>
                <a:ea typeface="+mj-ea"/>
              </a:rPr>
              <a:t>办公室）联系</a:t>
            </a:r>
          </a:p>
        </p:txBody>
      </p:sp>
    </p:spTree>
    <p:extLst>
      <p:ext uri="{BB962C8B-B14F-4D97-AF65-F5344CB8AC3E}">
        <p14:creationId xmlns:p14="http://schemas.microsoft.com/office/powerpoint/2010/main" val="5712105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/>
              <a:t>培训资料、表格及通知的获取</a:t>
            </a: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395536" y="775155"/>
            <a:ext cx="8496944" cy="991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Font typeface="Wingdings" pitchFamily="2" charset="2"/>
              <a:buChar char="p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Char char="ü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24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网址：</a:t>
            </a: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理化所主页：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hlinkClick r:id="rId2"/>
              </a:rPr>
              <a:t>http://www.xjipc.cas.cn/</a:t>
            </a:r>
            <a:endParaRPr lang="en-US" altLang="zh-CN" sz="24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16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路径：</a:t>
            </a:r>
            <a:r>
              <a:rPr lang="zh-CN" altLang="en-US" sz="1600" kern="0" dirty="0">
                <a:latin typeface="黑体" panose="02010609060101010101" pitchFamily="49" charset="-122"/>
                <a:ea typeface="黑体" panose="02010609060101010101" pitchFamily="49" charset="-122"/>
              </a:rPr>
              <a:t>首页</a:t>
            </a:r>
            <a:r>
              <a:rPr lang="en-US" altLang="zh-CN" sz="1600" kern="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600" kern="0" dirty="0">
                <a:latin typeface="黑体" panose="02010609060101010101" pitchFamily="49" charset="-122"/>
                <a:ea typeface="黑体" panose="02010609060101010101" pitchFamily="49" charset="-122"/>
              </a:rPr>
              <a:t>所级公共技术服务中心</a:t>
            </a:r>
            <a:r>
              <a:rPr lang="en-US" altLang="zh-CN" sz="1600" kern="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600" kern="0" dirty="0">
                <a:latin typeface="黑体" panose="02010609060101010101" pitchFamily="49" charset="-122"/>
                <a:ea typeface="黑体" panose="02010609060101010101" pitchFamily="49" charset="-122"/>
              </a:rPr>
              <a:t>文档资料，首页</a:t>
            </a:r>
            <a:r>
              <a:rPr lang="en-US" altLang="zh-CN" sz="1600" kern="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600" kern="0" dirty="0">
                <a:latin typeface="黑体" panose="02010609060101010101" pitchFamily="49" charset="-122"/>
                <a:ea typeface="黑体" panose="02010609060101010101" pitchFamily="49" charset="-122"/>
              </a:rPr>
              <a:t>所级公共技术服务中心</a:t>
            </a:r>
            <a:r>
              <a:rPr lang="en-US" altLang="zh-CN" sz="1600" kern="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600" kern="0" dirty="0">
                <a:latin typeface="黑体" panose="02010609060101010101" pitchFamily="49" charset="-122"/>
                <a:ea typeface="黑体" panose="02010609060101010101" pitchFamily="49" charset="-122"/>
              </a:rPr>
              <a:t>文档资料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3A52108-EBB1-42CE-BEA1-A2151C891D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950" y="1845934"/>
            <a:ext cx="6758554" cy="381531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2FD2545-A4F8-4E92-8F47-9D4D3FF2737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29439" y="1767146"/>
            <a:ext cx="4535435" cy="454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3184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>
            <a:extLst>
              <a:ext uri="{FF2B5EF4-FFF2-40B4-BE49-F238E27FC236}">
                <a16:creationId xmlns:a16="http://schemas.microsoft.com/office/drawing/2014/main" id="{092404D6-BD1B-48C5-8771-1196513076D5}"/>
              </a:ext>
            </a:extLst>
          </p:cNvPr>
          <p:cNvSpPr txBox="1">
            <a:spLocks/>
          </p:cNvSpPr>
          <p:nvPr/>
        </p:nvSpPr>
        <p:spPr bwMode="auto">
          <a:xfrm>
            <a:off x="971600" y="852832"/>
            <a:ext cx="7455227" cy="991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Font typeface="Wingdings" pitchFamily="2" charset="2"/>
              <a:buChar char="p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Char char="ü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24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网址：</a:t>
            </a: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理化所主页：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hlinkClick r:id="rId2"/>
              </a:rPr>
              <a:t>http://www.xjipc.cas.cn/</a:t>
            </a:r>
            <a:endParaRPr lang="en-US" altLang="zh-CN" sz="24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路径：</a:t>
            </a: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首页</a:t>
            </a:r>
            <a:r>
              <a:rPr lang="en-US" altLang="zh-CN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所级公共技术服务中心</a:t>
            </a:r>
            <a:r>
              <a:rPr lang="en-US" altLang="zh-CN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文档资料</a:t>
            </a: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07974CDD-CA6D-4D9F-8CD4-2D7878306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</p:spPr>
        <p:txBody>
          <a:bodyPr/>
          <a:lstStyle/>
          <a:p>
            <a:r>
              <a:rPr lang="zh-CN" altLang="en-US" sz="2400" dirty="0"/>
              <a:t>培训资料、表格及通知的获取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461F7E3-A69E-4B1A-B3DD-99801832392C}"/>
              </a:ext>
            </a:extLst>
          </p:cNvPr>
          <p:cNvGrpSpPr/>
          <p:nvPr/>
        </p:nvGrpSpPr>
        <p:grpSpPr>
          <a:xfrm>
            <a:off x="554175" y="1700808"/>
            <a:ext cx="7799086" cy="2808312"/>
            <a:chOff x="799670" y="2924944"/>
            <a:chExt cx="7799086" cy="2808312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EE6BA325-F656-4BBE-861A-4F6C87A587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684" b="11138"/>
            <a:stretch/>
          </p:blipFill>
          <p:spPr>
            <a:xfrm>
              <a:off x="799670" y="2924944"/>
              <a:ext cx="7799086" cy="2808312"/>
            </a:xfrm>
            <a:prstGeom prst="rect">
              <a:avLst/>
            </a:prstGeom>
          </p:spPr>
        </p:pic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68E79B30-30CF-4734-9D1B-35C4962ECBC9}"/>
                </a:ext>
              </a:extLst>
            </p:cNvPr>
            <p:cNvCxnSpPr/>
            <p:nvPr/>
          </p:nvCxnSpPr>
          <p:spPr bwMode="auto">
            <a:xfrm>
              <a:off x="3491880" y="5661248"/>
              <a:ext cx="2664296" cy="0"/>
            </a:xfrm>
            <a:prstGeom prst="line">
              <a:avLst/>
            </a:prstGeom>
            <a:ln w="41275">
              <a:solidFill>
                <a:srgbClr val="FF33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11E0D286-8784-48D8-9463-A3B8F427791E}"/>
              </a:ext>
            </a:extLst>
          </p:cNvPr>
          <p:cNvSpPr txBox="1">
            <a:spLocks/>
          </p:cNvSpPr>
          <p:nvPr/>
        </p:nvSpPr>
        <p:spPr bwMode="auto">
          <a:xfrm>
            <a:off x="238851" y="4707578"/>
            <a:ext cx="8679363" cy="138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Font typeface="Wingdings" pitchFamily="2" charset="2"/>
              <a:buChar char="p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Char char="ü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zh-CN" altLang="en-US" sz="2000" kern="0" dirty="0">
                <a:latin typeface="黑体" panose="02010609060101010101" pitchFamily="49" charset="-122"/>
                <a:ea typeface="黑体" panose="02010609060101010101" pitchFamily="49" charset="-122"/>
              </a:rPr>
              <a:t>    该清单列出了我所截止</a:t>
            </a:r>
            <a:r>
              <a:rPr lang="en-US" altLang="zh-CN" sz="2000" kern="0" dirty="0">
                <a:latin typeface="黑体" panose="02010609060101010101" pitchFamily="49" charset="-122"/>
                <a:ea typeface="黑体" panose="02010609060101010101" pitchFamily="49" charset="-122"/>
              </a:rPr>
              <a:t>2016</a:t>
            </a:r>
            <a:r>
              <a:rPr lang="zh-CN" altLang="en-US" sz="2000" kern="0" dirty="0">
                <a:latin typeface="黑体" panose="02010609060101010101" pitchFamily="49" charset="-122"/>
                <a:ea typeface="黑体" panose="02010609060101010101" pitchFamily="49" charset="-122"/>
              </a:rPr>
              <a:t>年底时所有的仪器设备（含辅助设备），供大家下载查询，有需要跨课题组，甚至跨研究室使用的，如本人联系解决有困难的，可请本课题组的老师协助，也可以找我们协助，我们会尽量协调解决，以免影响实验进度。</a:t>
            </a:r>
          </a:p>
        </p:txBody>
      </p:sp>
    </p:spTree>
    <p:extLst>
      <p:ext uri="{BB962C8B-B14F-4D97-AF65-F5344CB8AC3E}">
        <p14:creationId xmlns:p14="http://schemas.microsoft.com/office/powerpoint/2010/main" val="30347887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2947F4-D141-45F4-9443-2E784A1E0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危爆物品及易制毒化学品管理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E73589E-C12D-48D2-9DC7-F4F54A17E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856456"/>
            <a:ext cx="8229600" cy="5452864"/>
          </a:xfrm>
        </p:spPr>
        <p:txBody>
          <a:bodyPr/>
          <a:lstStyle/>
          <a:p>
            <a:r>
              <a:rPr lang="zh-CN" altLang="en-US" sz="2000" dirty="0">
                <a:latin typeface="+mj-ea"/>
                <a:ea typeface="+mj-ea"/>
              </a:rPr>
              <a:t>中华人民共和国国务院令第</a:t>
            </a:r>
            <a:r>
              <a:rPr lang="en-US" altLang="zh-CN" sz="2000" dirty="0">
                <a:latin typeface="+mj-ea"/>
                <a:ea typeface="+mj-ea"/>
              </a:rPr>
              <a:t>344</a:t>
            </a:r>
            <a:r>
              <a:rPr lang="zh-CN" altLang="en-US" sz="2000" dirty="0">
                <a:latin typeface="+mj-ea"/>
                <a:ea typeface="+mj-ea"/>
              </a:rPr>
              <a:t>号、</a:t>
            </a:r>
            <a:r>
              <a:rPr lang="en-US" altLang="zh-CN" sz="2000" dirty="0">
                <a:latin typeface="+mj-ea"/>
                <a:ea typeface="+mj-ea"/>
              </a:rPr>
              <a:t>445</a:t>
            </a:r>
            <a:r>
              <a:rPr lang="zh-CN" altLang="en-US" sz="2000" dirty="0">
                <a:latin typeface="+mj-ea"/>
                <a:ea typeface="+mj-ea"/>
              </a:rPr>
              <a:t>号以及国家安全生产监督管理总局的要求、自治区的维稳需要，凡纳入易制毒化学品、危爆物品名录的化学品</a:t>
            </a:r>
            <a:endParaRPr lang="en-US" altLang="zh-CN" sz="2000" dirty="0">
              <a:latin typeface="+mj-ea"/>
              <a:ea typeface="+mj-ea"/>
            </a:endParaRPr>
          </a:p>
          <a:p>
            <a:r>
              <a:rPr lang="zh-CN" altLang="en-US" sz="2000" dirty="0">
                <a:latin typeface="+mj-ea"/>
                <a:ea typeface="+mj-ea"/>
              </a:rPr>
              <a:t>采购前，请到所网站所级中心资料下载区下载相关办事流程和化学品名录（</a:t>
            </a:r>
            <a:r>
              <a:rPr lang="en-US" altLang="zh-CN" sz="2000" dirty="0">
                <a:latin typeface="+mj-ea"/>
                <a:ea typeface="+mj-ea"/>
              </a:rPr>
              <a:t>《</a:t>
            </a:r>
            <a:r>
              <a:rPr lang="zh-CN" altLang="en-US" sz="2000" dirty="0">
                <a:latin typeface="+mj-ea"/>
                <a:ea typeface="+mj-ea"/>
              </a:rPr>
              <a:t>易制爆危险化学品名录</a:t>
            </a:r>
            <a:r>
              <a:rPr lang="en-US" altLang="zh-CN" sz="2000" dirty="0">
                <a:latin typeface="+mj-ea"/>
                <a:ea typeface="+mj-ea"/>
              </a:rPr>
              <a:t>》</a:t>
            </a:r>
            <a:r>
              <a:rPr lang="zh-CN" altLang="en-US" sz="2000" dirty="0">
                <a:latin typeface="+mj-ea"/>
                <a:ea typeface="+mj-ea"/>
              </a:rPr>
              <a:t>、</a:t>
            </a:r>
            <a:r>
              <a:rPr lang="en-US" altLang="zh-CN" sz="2000" dirty="0">
                <a:latin typeface="+mj-ea"/>
                <a:ea typeface="+mj-ea"/>
              </a:rPr>
              <a:t>《</a:t>
            </a:r>
            <a:r>
              <a:rPr lang="zh-CN" altLang="en-US" sz="2000" dirty="0">
                <a:latin typeface="+mj-ea"/>
                <a:ea typeface="+mj-ea"/>
              </a:rPr>
              <a:t>易制毒化学品目录</a:t>
            </a:r>
            <a:r>
              <a:rPr lang="en-US" altLang="zh-CN" sz="2000" dirty="0">
                <a:latin typeface="+mj-ea"/>
                <a:ea typeface="+mj-ea"/>
              </a:rPr>
              <a:t>》</a:t>
            </a:r>
            <a:r>
              <a:rPr lang="zh-CN" altLang="en-US" sz="2000" dirty="0">
                <a:latin typeface="+mj-ea"/>
                <a:ea typeface="+mj-ea"/>
              </a:rPr>
              <a:t>），通过化学品名称、</a:t>
            </a:r>
            <a:r>
              <a:rPr lang="en-US" altLang="zh-CN" sz="2000" dirty="0">
                <a:latin typeface="+mj-ea"/>
                <a:ea typeface="+mj-ea"/>
              </a:rPr>
              <a:t>CAS</a:t>
            </a:r>
            <a:r>
              <a:rPr lang="zh-CN" altLang="en-US" sz="2000" dirty="0">
                <a:latin typeface="+mj-ea"/>
                <a:ea typeface="+mj-ea"/>
              </a:rPr>
              <a:t>号等信息确认是否为易制毒化学品和危爆物品</a:t>
            </a:r>
            <a:endParaRPr lang="en-US" altLang="zh-CN" sz="2000" dirty="0">
              <a:latin typeface="+mj-ea"/>
              <a:ea typeface="+mj-ea"/>
            </a:endParaRPr>
          </a:p>
          <a:p>
            <a:r>
              <a:rPr lang="zh-CN" altLang="en-US" sz="2000" dirty="0">
                <a:latin typeface="+mj-ea"/>
                <a:ea typeface="+mj-ea"/>
              </a:rPr>
              <a:t>如在名录中，按如下程序办理：</a:t>
            </a:r>
            <a:endParaRPr lang="en-US" altLang="zh-CN" sz="2000" dirty="0"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+mj-ea"/>
                <a:ea typeface="+mj-ea"/>
              </a:rPr>
              <a:t>联系有资质的供应商</a:t>
            </a:r>
            <a:r>
              <a:rPr lang="en-US" altLang="zh-CN" sz="2000" dirty="0">
                <a:latin typeface="+mj-ea"/>
                <a:ea typeface="+mj-ea"/>
              </a:rPr>
              <a:t>-</a:t>
            </a:r>
            <a:r>
              <a:rPr lang="zh-CN" altLang="en-US" sz="2000" dirty="0">
                <a:latin typeface="+mj-ea"/>
                <a:ea typeface="+mj-ea"/>
              </a:rPr>
              <a:t>签合同</a:t>
            </a:r>
            <a:r>
              <a:rPr lang="en-US" altLang="zh-CN" sz="2000" dirty="0">
                <a:latin typeface="+mj-ea"/>
                <a:ea typeface="+mj-ea"/>
              </a:rPr>
              <a:t>-</a:t>
            </a:r>
            <a:r>
              <a:rPr lang="zh-CN" altLang="en-US" sz="2000" dirty="0">
                <a:latin typeface="+mj-ea"/>
                <a:ea typeface="+mj-ea"/>
              </a:rPr>
              <a:t>将合同、供应商资质、经办人身份证的扫描件交所级中心办公室</a:t>
            </a:r>
            <a:r>
              <a:rPr lang="en-US" altLang="zh-CN" sz="2000" dirty="0">
                <a:latin typeface="+mj-ea"/>
                <a:ea typeface="+mj-ea"/>
              </a:rPr>
              <a:t>-</a:t>
            </a:r>
            <a:r>
              <a:rPr lang="zh-CN" altLang="en-US" sz="2000" dirty="0">
                <a:latin typeface="+mj-ea"/>
                <a:ea typeface="+mj-ea"/>
              </a:rPr>
              <a:t>向禁毒大队网上报备</a:t>
            </a:r>
            <a:r>
              <a:rPr lang="en-US" altLang="zh-CN" sz="2000" dirty="0">
                <a:latin typeface="+mj-ea"/>
                <a:ea typeface="+mj-ea"/>
              </a:rPr>
              <a:t>-</a:t>
            </a:r>
            <a:r>
              <a:rPr lang="zh-CN" altLang="en-US" sz="2000" dirty="0">
                <a:latin typeface="+mj-ea"/>
                <a:ea typeface="+mj-ea"/>
              </a:rPr>
              <a:t>批准后即可采购</a:t>
            </a:r>
            <a:endParaRPr lang="en-US" altLang="zh-CN" sz="2000" dirty="0">
              <a:latin typeface="+mj-ea"/>
              <a:ea typeface="+mj-ea"/>
            </a:endParaRPr>
          </a:p>
          <a:p>
            <a:pPr marL="0" indent="0">
              <a:buClr>
                <a:srgbClr val="0000FF"/>
              </a:buClr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建议</a:t>
            </a:r>
            <a:r>
              <a:rPr lang="en-US" altLang="zh-CN" sz="2000" b="1" dirty="0">
                <a:solidFill>
                  <a:srgbClr val="0000FF"/>
                </a:solidFill>
                <a:latin typeface="+mj-ea"/>
                <a:ea typeface="+mj-ea"/>
              </a:rPr>
              <a:t>1</a:t>
            </a: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：</a:t>
            </a:r>
            <a:r>
              <a:rPr lang="zh-CN" altLang="en-US" sz="2000" dirty="0">
                <a:latin typeface="+mj-ea"/>
                <a:ea typeface="+mj-ea"/>
              </a:rPr>
              <a:t>各课题预计年最大可能使用量，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每季度</a:t>
            </a:r>
            <a:r>
              <a:rPr lang="zh-CN" altLang="en-US" sz="2000" dirty="0">
                <a:latin typeface="+mj-ea"/>
                <a:ea typeface="+mj-ea"/>
              </a:rPr>
              <a:t>与供应商签大合同，一次性报备审批，最终出入库以实际发生的交易为准。</a:t>
            </a:r>
            <a:endParaRPr lang="en-US" altLang="zh-CN" sz="2000" dirty="0">
              <a:latin typeface="+mj-ea"/>
              <a:ea typeface="+mj-ea"/>
            </a:endParaRPr>
          </a:p>
          <a:p>
            <a:pPr marL="0" indent="0">
              <a:buClr>
                <a:srgbClr val="0000FF"/>
              </a:buClr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建议</a:t>
            </a:r>
            <a:r>
              <a:rPr lang="en-US" altLang="zh-CN" sz="2000" b="1" dirty="0">
                <a:solidFill>
                  <a:srgbClr val="0000FF"/>
                </a:solidFill>
                <a:latin typeface="+mj-ea"/>
                <a:ea typeface="+mj-ea"/>
              </a:rPr>
              <a:t>2</a:t>
            </a: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：</a:t>
            </a:r>
            <a:r>
              <a:rPr lang="zh-CN" altLang="en-US" sz="2000" dirty="0">
                <a:latin typeface="+mj-ea"/>
                <a:ea typeface="+mj-ea"/>
              </a:rPr>
              <a:t>课题</a:t>
            </a:r>
            <a:r>
              <a:rPr lang="en-US" altLang="zh-CN" sz="2000" dirty="0">
                <a:latin typeface="+mj-ea"/>
                <a:ea typeface="+mj-ea"/>
              </a:rPr>
              <a:t>/</a:t>
            </a:r>
            <a:r>
              <a:rPr lang="zh-CN" altLang="en-US" sz="2000" dirty="0">
                <a:latin typeface="+mj-ea"/>
                <a:ea typeface="+mj-ea"/>
              </a:rPr>
              <a:t>研究室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每年或半年</a:t>
            </a:r>
            <a:r>
              <a:rPr lang="zh-CN" altLang="en-US" sz="2000" dirty="0">
                <a:latin typeface="+mj-ea"/>
                <a:ea typeface="+mj-ea"/>
              </a:rPr>
              <a:t>集中将有可能使用的危爆物品一次性申请使用。以便实际使用时直接进入采购申请阶段，可节约至少一半时间</a:t>
            </a:r>
          </a:p>
        </p:txBody>
      </p:sp>
    </p:spTree>
    <p:extLst>
      <p:ext uri="{BB962C8B-B14F-4D97-AF65-F5344CB8AC3E}">
        <p14:creationId xmlns:p14="http://schemas.microsoft.com/office/powerpoint/2010/main" val="24146807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C361C4-EC4B-44E2-B1D4-5E9A40623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5B9BD03-AC0B-4825-86C2-F751774AF3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138" t="12200" r="28738" b="10801"/>
          <a:stretch/>
        </p:blipFill>
        <p:spPr>
          <a:xfrm>
            <a:off x="8692" y="836712"/>
            <a:ext cx="5040560" cy="396044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2943ED1-DC0D-426E-8DE9-3624E30142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413" t="9401" r="27950" b="10800"/>
          <a:stretch/>
        </p:blipFill>
        <p:spPr>
          <a:xfrm>
            <a:off x="3573600" y="2420888"/>
            <a:ext cx="554461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1947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B1167F-9079-4DB2-BA1E-70D260EE8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内容回顾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DC44A7-3C8A-4DDC-9A22-6B54C86BC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600" y="1052736"/>
            <a:ext cx="7211144" cy="4464496"/>
          </a:xfrm>
        </p:spPr>
        <p:txBody>
          <a:bodyPr/>
          <a:lstStyle/>
          <a:p>
            <a:r>
              <a:rPr lang="zh-CN" altLang="en-US" sz="2800" dirty="0">
                <a:solidFill>
                  <a:srgbClr val="0000FF"/>
                </a:solidFill>
                <a:latin typeface="+mj-ea"/>
                <a:ea typeface="+mj-ea"/>
              </a:rPr>
              <a:t>办理</a:t>
            </a:r>
            <a:r>
              <a:rPr lang="en-US" altLang="zh-CN" sz="2800" dirty="0">
                <a:solidFill>
                  <a:srgbClr val="0000FF"/>
                </a:solidFill>
                <a:latin typeface="+mj-ea"/>
                <a:ea typeface="+mj-ea"/>
              </a:rPr>
              <a:t>IC</a:t>
            </a:r>
            <a:r>
              <a:rPr lang="zh-CN" altLang="en-US" sz="2800" dirty="0">
                <a:solidFill>
                  <a:srgbClr val="0000FF"/>
                </a:solidFill>
                <a:latin typeface="+mj-ea"/>
                <a:ea typeface="+mj-ea"/>
              </a:rPr>
              <a:t>卡</a:t>
            </a:r>
            <a:r>
              <a:rPr lang="en-US" altLang="zh-CN" sz="2800" dirty="0">
                <a:latin typeface="+mj-ea"/>
                <a:ea typeface="+mj-ea"/>
              </a:rPr>
              <a:t>—</a:t>
            </a:r>
            <a:r>
              <a:rPr lang="zh-CN" altLang="en-US" sz="2800" dirty="0">
                <a:latin typeface="+mj-ea"/>
                <a:ea typeface="+mj-ea"/>
              </a:rPr>
              <a:t>下载信息表，部门集中填写</a:t>
            </a:r>
            <a:endParaRPr lang="en-US" altLang="zh-CN" sz="2800" dirty="0"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+mj-ea"/>
                <a:ea typeface="+mj-ea"/>
              </a:rPr>
              <a:t>使用仪器</a:t>
            </a:r>
            <a:r>
              <a:rPr lang="en-US" altLang="zh-CN" sz="2800" dirty="0">
                <a:latin typeface="+mj-ea"/>
                <a:ea typeface="+mj-ea"/>
              </a:rPr>
              <a:t>—</a:t>
            </a:r>
            <a:r>
              <a:rPr lang="zh-CN" altLang="en-US" sz="2800" dirty="0">
                <a:latin typeface="+mj-ea"/>
                <a:ea typeface="+mj-ea"/>
              </a:rPr>
              <a:t>确认需求、查询仪器、</a:t>
            </a:r>
            <a:r>
              <a:rPr lang="zh-CN" altLang="en-US" sz="2800">
                <a:latin typeface="+mj-ea"/>
                <a:ea typeface="+mj-ea"/>
              </a:rPr>
              <a:t>分析项目、仪器状态、操作员</a:t>
            </a:r>
            <a:r>
              <a:rPr lang="zh-CN" altLang="en-US" sz="2800" dirty="0">
                <a:latin typeface="+mj-ea"/>
                <a:ea typeface="+mj-ea"/>
              </a:rPr>
              <a:t>状态</a:t>
            </a:r>
            <a:endParaRPr lang="en-US" altLang="zh-CN" sz="2800" dirty="0"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+mj-ea"/>
                <a:ea typeface="+mj-ea"/>
              </a:rPr>
              <a:t>化学品采购</a:t>
            </a:r>
            <a:r>
              <a:rPr lang="en-US" altLang="zh-CN" sz="2800" dirty="0">
                <a:latin typeface="+mj-ea"/>
                <a:ea typeface="+mj-ea"/>
              </a:rPr>
              <a:t>—</a:t>
            </a:r>
            <a:r>
              <a:rPr lang="zh-CN" altLang="en-US" sz="2800" dirty="0">
                <a:latin typeface="+mj-ea"/>
                <a:ea typeface="+mj-ea"/>
              </a:rPr>
              <a:t>提前准备，以免误事</a:t>
            </a:r>
            <a:endParaRPr lang="en-US" altLang="zh-CN" sz="2800" dirty="0"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+mj-ea"/>
                <a:ea typeface="+mj-ea"/>
              </a:rPr>
              <a:t>资料获取</a:t>
            </a:r>
            <a:r>
              <a:rPr lang="en-US" altLang="zh-CN" sz="2800" dirty="0">
                <a:latin typeface="+mj-ea"/>
                <a:ea typeface="+mj-ea"/>
              </a:rPr>
              <a:t>—</a:t>
            </a:r>
            <a:r>
              <a:rPr lang="zh-CN" altLang="en-US" sz="2800" dirty="0">
                <a:latin typeface="+mj-ea"/>
                <a:ea typeface="+mj-ea"/>
              </a:rPr>
              <a:t>所网站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zh-CN" altLang="en-US" sz="2800" dirty="0">
                <a:latin typeface="+mj-ea"/>
                <a:ea typeface="+mj-ea"/>
              </a:rPr>
              <a:t>中心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zh-CN" altLang="en-US" sz="2800" dirty="0">
                <a:latin typeface="+mj-ea"/>
                <a:ea typeface="+mj-ea"/>
              </a:rPr>
              <a:t>文档资料</a:t>
            </a:r>
            <a:endParaRPr lang="en-US" altLang="zh-CN" sz="2800" dirty="0">
              <a:latin typeface="+mj-ea"/>
              <a:ea typeface="+mj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latin typeface="+mj-ea"/>
                <a:ea typeface="+mj-ea"/>
              </a:rPr>
              <a:t>    </a:t>
            </a:r>
            <a:r>
              <a:rPr lang="zh-CN" altLang="en-US" sz="2400" dirty="0">
                <a:latin typeface="+mj-ea"/>
                <a:ea typeface="+mj-ea"/>
              </a:rPr>
              <a:t>请大家将使用中遇到的各类问题及时反馈给我们，以便平台更加完善。所级中心愿竭诚为大家提供更好的服务。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8116611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2"/>
          <p:cNvSpPr>
            <a:spLocks noChangeArrowheads="1"/>
          </p:cNvSpPr>
          <p:nvPr/>
        </p:nvSpPr>
        <p:spPr bwMode="auto">
          <a:xfrm>
            <a:off x="1547664" y="1772816"/>
            <a:ext cx="574869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Clr>
                <a:srgbClr val="FF0000"/>
              </a:buClr>
              <a:buSzPct val="100000"/>
              <a:buFont typeface="Wingdings" panose="05000000000000000000" pitchFamily="2" charset="2"/>
              <a:buChar char="p"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联系我们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Clr>
                <a:schemeClr val="bg1"/>
              </a:buClr>
              <a:buSzPct val="100000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名       称：新疆理化所公共技术服务中心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buClr>
                <a:schemeClr val="bg1"/>
              </a:buClr>
              <a:buSzPct val="100000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办公地点：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101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办公室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1561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950" y="44624"/>
            <a:ext cx="374397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kern="1200" dirty="0">
                <a:solidFill>
                  <a:srgbClr val="FF0000"/>
                </a:solidFill>
                <a:latin typeface="+mj-ea"/>
              </a:rPr>
              <a:t>二、</a:t>
            </a:r>
            <a:r>
              <a:rPr lang="zh-CN" altLang="en-US" sz="2400" dirty="0">
                <a:solidFill>
                  <a:srgbClr val="FF0000"/>
                </a:solidFill>
                <a:latin typeface="+mj-ea"/>
              </a:rPr>
              <a:t>新建用户</a:t>
            </a:r>
            <a:endParaRPr lang="zh-CN" altLang="en-US" sz="2400" kern="1200" dirty="0">
              <a:solidFill>
                <a:srgbClr val="FF0000"/>
              </a:solidFill>
              <a:latin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17298" y="848045"/>
            <a:ext cx="3476408" cy="2251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93FD068-44B2-41F8-8F0C-94FC1F12E2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0" r="16034"/>
          <a:stretch/>
        </p:blipFill>
        <p:spPr>
          <a:xfrm>
            <a:off x="288031" y="4140606"/>
            <a:ext cx="8007960" cy="1736666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E19CF71C-9692-488D-855C-4240F3A56820}"/>
              </a:ext>
            </a:extLst>
          </p:cNvPr>
          <p:cNvGrpSpPr/>
          <p:nvPr/>
        </p:nvGrpSpPr>
        <p:grpSpPr>
          <a:xfrm>
            <a:off x="288031" y="5661248"/>
            <a:ext cx="3810413" cy="918557"/>
            <a:chOff x="288031" y="5661248"/>
            <a:chExt cx="3810413" cy="91855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2EE88153-EE55-4E07-9E6F-4FCBD9A5D4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8031" y="5661248"/>
              <a:ext cx="3810413" cy="918557"/>
            </a:xfrm>
            <a:prstGeom prst="rect">
              <a:avLst/>
            </a:prstGeom>
          </p:spPr>
        </p:pic>
        <p:sp>
          <p:nvSpPr>
            <p:cNvPr id="9" name="TextBox 4">
              <a:extLst>
                <a:ext uri="{FF2B5EF4-FFF2-40B4-BE49-F238E27FC236}">
                  <a16:creationId xmlns:a16="http://schemas.microsoft.com/office/drawing/2014/main" id="{2E467D0F-FA18-4BA9-8387-078ACECE38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9792" y="6068110"/>
              <a:ext cx="936104" cy="260648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C1896037-EBC9-428C-A34A-5EA7498FDCE8}"/>
              </a:ext>
            </a:extLst>
          </p:cNvPr>
          <p:cNvSpPr/>
          <p:nvPr/>
        </p:nvSpPr>
        <p:spPr>
          <a:xfrm>
            <a:off x="288031" y="830796"/>
            <a:ext cx="460851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采集信息</a:t>
            </a:r>
            <a:endParaRPr lang="en-US" altLang="zh-CN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提交信息</a:t>
            </a:r>
            <a:endParaRPr lang="en-US" altLang="zh-CN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生成用户</a:t>
            </a:r>
            <a:endParaRPr lang="en-US" altLang="zh-CN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制卡发卡</a:t>
            </a:r>
            <a:endParaRPr lang="en-US" altLang="zh-CN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需要使用刷卡仪器的用户填写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仪器共享平台新增用户信息表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，建议各课题组集中填写，可批量生成用户，效率高、办卡快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路径：所网站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所级中心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文档资料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填写后发到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QQ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邮箱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3E2DD5E-1FA0-45CC-ACFE-7EDF4713DAB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013" t="22001" r="44123" b="61200"/>
          <a:stretch/>
        </p:blipFill>
        <p:spPr>
          <a:xfrm>
            <a:off x="5117298" y="3116622"/>
            <a:ext cx="3518723" cy="104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6927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653" y="2402461"/>
            <a:ext cx="3736347" cy="4148573"/>
          </a:xfrm>
          <a:prstGeom prst="rect">
            <a:avLst/>
          </a:prstGeom>
        </p:spPr>
      </p:pic>
      <p:sp>
        <p:nvSpPr>
          <p:cNvPr id="81921" name="Text Box 5"/>
          <p:cNvSpPr txBox="1">
            <a:spLocks noChangeArrowheads="1"/>
          </p:cNvSpPr>
          <p:nvPr/>
        </p:nvSpPr>
        <p:spPr bwMode="auto">
          <a:xfrm>
            <a:off x="1475656" y="1484784"/>
            <a:ext cx="640871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812800" eaLnBrk="0" hangingPunct="0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ct val="100000"/>
              <a:buFont typeface="Arial" charset="0"/>
              <a:buNone/>
            </a:pPr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祝大家学业有成！</a:t>
            </a:r>
          </a:p>
        </p:txBody>
      </p:sp>
    </p:spTree>
  </p:cSld>
  <p:clrMapOvr>
    <a:masterClrMapping/>
  </p:clrMapOvr>
  <p:transition advTm="58344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25623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IC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卡为全体有需要的师生办理，每张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IC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卡的启用，都要在后台产生大量的数据维护工作，为提高持卡人的责任心，所级中心与研究所财务处、科技处沟通后制定了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新疆理化所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IC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卡管理办法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，办法中规定：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离所时须交回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IC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卡，由中心管理人员在离所手续上签字确认方可离所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为提高持卡人的责任心，减少不必要的制卡成本和人力投入，每补办一张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IC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卡收取工本费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107950" y="44624"/>
            <a:ext cx="374397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9pPr>
          </a:lstStyle>
          <a:p>
            <a:r>
              <a:rPr lang="zh-CN" altLang="en-US" sz="2400" kern="1200" dirty="0">
                <a:solidFill>
                  <a:srgbClr val="FF0000"/>
                </a:solidFill>
                <a:latin typeface="+mj-ea"/>
              </a:rPr>
              <a:t>三、</a:t>
            </a:r>
            <a:r>
              <a:rPr lang="zh-CN" altLang="en-US" sz="2400" kern="0" dirty="0">
                <a:solidFill>
                  <a:srgbClr val="FF0000"/>
                </a:solidFill>
                <a:latin typeface="+mj-ea"/>
              </a:rPr>
              <a:t>卡片管理</a:t>
            </a:r>
            <a:endParaRPr lang="zh-CN" altLang="en-US" sz="2400" kern="1200" dirty="0">
              <a:solidFill>
                <a:srgbClr val="FF00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02593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5616" y="1772816"/>
            <a:ext cx="6480720" cy="5085184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835736"/>
            <a:ext cx="7776864" cy="548195"/>
          </a:xfrm>
        </p:spPr>
        <p:txBody>
          <a:bodyPr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从所网站链接登录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点击所网站的“仪器共享管理平台登录入口”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25014" y="6318250"/>
            <a:ext cx="1865650" cy="5397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85725"/>
            <a:ext cx="8229600" cy="606425"/>
          </a:xfrm>
        </p:spPr>
        <p:txBody>
          <a:bodyPr/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三、用户登录</a:t>
            </a:r>
          </a:p>
        </p:txBody>
      </p:sp>
    </p:spTree>
    <p:extLst>
      <p:ext uri="{BB962C8B-B14F-4D97-AF65-F5344CB8AC3E}">
        <p14:creationId xmlns:p14="http://schemas.microsoft.com/office/powerpoint/2010/main" val="1661499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/>
                </a:solidFill>
              </a:rPr>
              <a:pPr/>
              <a:t>8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8376" y="1772816"/>
            <a:ext cx="717402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    址：</a:t>
            </a:r>
            <a:r>
              <a:rPr lang="en-US" altLang="zh-CN" dirty="0">
                <a:ea typeface="黑体" panose="02010609060101010101" pitchFamily="49" charset="-122"/>
                <a:cs typeface="Times New Roman" panose="02020603050405020304" pitchFamily="18" charset="0"/>
              </a:rPr>
              <a:t>http://samp.cas.cn</a:t>
            </a:r>
          </a:p>
          <a:p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浏 览 器：</a:t>
            </a:r>
            <a:r>
              <a:rPr lang="en-US" altLang="zh-CN" dirty="0">
                <a:ea typeface="黑体" panose="02010609060101010101" pitchFamily="49" charset="-122"/>
                <a:cs typeface="Times New Roman" panose="02020603050405020304" pitchFamily="18" charset="0"/>
              </a:rPr>
              <a:t>chrome44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以上，或</a:t>
            </a:r>
            <a:r>
              <a:rPr lang="en-US" altLang="zh-CN" dirty="0">
                <a:ea typeface="黑体" panose="02010609060101010101" pitchFamily="49" charset="-122"/>
                <a:cs typeface="Times New Roman" panose="02020603050405020304" pitchFamily="18" charset="0"/>
              </a:rPr>
              <a:t>IE10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以上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060575" indent="-2060575"/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界    面：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由于用户角色权限不同，登录后看到的模块也相应不同，当角色发生变化时，请及时联系管理员进行授权</a:t>
            </a:r>
          </a:p>
          <a:p>
            <a:endParaRPr lang="en-US" altLang="zh-CN" dirty="0">
              <a:latin typeface="+mn-ea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三、用户登录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140578A-DCE6-4CF4-BA03-2B2D87825497}"/>
              </a:ext>
            </a:extLst>
          </p:cNvPr>
          <p:cNvSpPr/>
          <p:nvPr/>
        </p:nvSpPr>
        <p:spPr>
          <a:xfrm>
            <a:off x="995480" y="106630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直接登录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823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/>
                </a:solidFill>
              </a:rPr>
              <a:pPr/>
              <a:t>9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1951965"/>
            <a:ext cx="763284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直接访问下载页面链接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400" b="1" dirty="0">
                <a:ea typeface="黑体" panose="02010609060101010101" pitchFamily="49" charset="-122"/>
                <a:cs typeface="Times New Roman" panose="02020603050405020304" pitchFamily="18" charset="0"/>
                <a:hlinkClick r:id="rId2"/>
              </a:rPr>
              <a:t>http://samp.cas.cn/sams/mobileDownload.jsp</a:t>
            </a:r>
            <a:endParaRPr lang="en-US" altLang="zh-CN" sz="24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手机扫码下载安装并运行</a:t>
            </a:r>
            <a:r>
              <a:rPr lang="en-US" altLang="zh-CN" sz="2000" dirty="0">
                <a:ea typeface="黑体" panose="02010609060101010101" pitchFamily="49" charset="-122"/>
                <a:cs typeface="Times New Roman" panose="02020603050405020304" pitchFamily="18" charset="0"/>
              </a:rPr>
              <a:t>APP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用申请的账户和密码登录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三、用户登录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52EA374-18C7-4077-BE36-009501E7744B}"/>
              </a:ext>
            </a:extLst>
          </p:cNvPr>
          <p:cNvSpPr/>
          <p:nvPr/>
        </p:nvSpPr>
        <p:spPr>
          <a:xfrm>
            <a:off x="539552" y="748510"/>
            <a:ext cx="779799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手机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APP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登录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仅适用于“必须预约”类型仪器的用户和管理员</a:t>
            </a:r>
            <a:r>
              <a:rPr lang="zh-CN" altLang="en-US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，其他用户不必安装</a:t>
            </a:r>
            <a:endParaRPr lang="zh-CN" altLang="en-US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EC3A34D-F62A-459C-ABFD-0EEE1772B00C}"/>
              </a:ext>
            </a:extLst>
          </p:cNvPr>
          <p:cNvGrpSpPr/>
          <p:nvPr/>
        </p:nvGrpSpPr>
        <p:grpSpPr>
          <a:xfrm>
            <a:off x="1043609" y="4429199"/>
            <a:ext cx="3888431" cy="1232049"/>
            <a:chOff x="70992" y="4725145"/>
            <a:chExt cx="4002924" cy="1232049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5C6517EF-0DCB-41C8-8BB0-11A8AD0B54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7504" y="4725145"/>
              <a:ext cx="3966412" cy="1232049"/>
            </a:xfrm>
            <a:prstGeom prst="rect">
              <a:avLst/>
            </a:prstGeom>
          </p:spPr>
        </p:pic>
        <p:sp>
          <p:nvSpPr>
            <p:cNvPr id="8" name="TextBox 4">
              <a:extLst>
                <a:ext uri="{FF2B5EF4-FFF2-40B4-BE49-F238E27FC236}">
                  <a16:creationId xmlns:a16="http://schemas.microsoft.com/office/drawing/2014/main" id="{96143BAA-FB3B-4A60-AB29-2424DCD8A8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92" y="5095231"/>
              <a:ext cx="1008112" cy="288032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/>
            </a:p>
          </p:txBody>
        </p:sp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3AC19AD4-DCA9-4495-A138-96AFB1CB51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1560" y="4807199"/>
              <a:ext cx="1008112" cy="288032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2E6911AF-8C87-43A3-A15D-EA058226DA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12160" y="3067137"/>
            <a:ext cx="2413498" cy="3359578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1B991375-2151-4514-A084-D2D951085BA7}"/>
              </a:ext>
            </a:extLst>
          </p:cNvPr>
          <p:cNvSpPr/>
          <p:nvPr/>
        </p:nvSpPr>
        <p:spPr>
          <a:xfrm>
            <a:off x="539552" y="3235623"/>
            <a:ext cx="54726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访问：</a:t>
            </a:r>
            <a:r>
              <a:rPr lang="en-US" altLang="zh-CN" sz="2400" b="1" dirty="0">
                <a:ea typeface="黑体" panose="02010609060101010101" pitchFamily="49" charset="-122"/>
                <a:cs typeface="Times New Roman" panose="02020603050405020304" pitchFamily="18" charset="0"/>
                <a:hlinkClick r:id="rId5"/>
              </a:rPr>
              <a:t>http://samp.cas.cn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点击左上角的“</a:t>
            </a:r>
            <a:r>
              <a:rPr lang="en-US" altLang="zh-CN" sz="2000" dirty="0">
                <a:ea typeface="黑体" panose="02010609060101010101" pitchFamily="49" charset="-122"/>
                <a:cs typeface="Times New Roman" panose="02020603050405020304" pitchFamily="18" charset="0"/>
              </a:rPr>
              <a:t>APP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移动应用下载”可转到扫码下载页面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7766619"/>
      </p:ext>
    </p:extLst>
  </p:cSld>
  <p:clrMapOvr>
    <a:masterClrMapping/>
  </p:clrMapOvr>
</p:sld>
</file>

<file path=ppt/theme/theme1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bg1"/>
          </a:buClr>
          <a:buSzPct val="100000"/>
          <a:buFontTx/>
          <a:buNone/>
          <a:tabLst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bg1"/>
          </a:buClr>
          <a:buSzPct val="100000"/>
          <a:buFontTx/>
          <a:buNone/>
          <a:tabLst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2132480</TotalTime>
  <Words>2806</Words>
  <Application>Microsoft Office PowerPoint</Application>
  <PresentationFormat>全屏显示(4:3)</PresentationFormat>
  <Paragraphs>235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9" baseType="lpstr">
      <vt:lpstr>等线</vt:lpstr>
      <vt:lpstr>黑体</vt:lpstr>
      <vt:lpstr>宋体</vt:lpstr>
      <vt:lpstr>微软雅黑</vt:lpstr>
      <vt:lpstr>Arial</vt:lpstr>
      <vt:lpstr>Garamond</vt:lpstr>
      <vt:lpstr>Times New Roman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二、新建用户</vt:lpstr>
      <vt:lpstr>PowerPoint 演示文稿</vt:lpstr>
      <vt:lpstr>三、用户登录</vt:lpstr>
      <vt:lpstr>三、用户登录</vt:lpstr>
      <vt:lpstr>三、用户登录</vt:lpstr>
      <vt:lpstr>APP界面</vt:lpstr>
      <vt:lpstr>四、界面介绍</vt:lpstr>
      <vt:lpstr>四、界面介绍</vt:lpstr>
      <vt:lpstr>四、界面介绍</vt:lpstr>
      <vt:lpstr>五、业务办理-检测预约</vt:lpstr>
      <vt:lpstr>五、业务办理-检测预约</vt:lpstr>
      <vt:lpstr>五、业务办理-检测预约</vt:lpstr>
      <vt:lpstr>五、业务办理-检测预约</vt:lpstr>
      <vt:lpstr>五、业务办理-检测预约</vt:lpstr>
      <vt:lpstr>五、业务办理-检测预约</vt:lpstr>
      <vt:lpstr>五、业务办理-检测预约</vt:lpstr>
      <vt:lpstr>五、业务办理-委托单管理</vt:lpstr>
      <vt:lpstr>五、业务办理-委托单管理</vt:lpstr>
      <vt:lpstr>五、业务办理-查询查阅</vt:lpstr>
      <vt:lpstr>五、业务办理-查询查阅</vt:lpstr>
      <vt:lpstr>五、业务办理-查询查阅</vt:lpstr>
      <vt:lpstr>五、业务办理-添加关注</vt:lpstr>
      <vt:lpstr>五、业务办理-添加关注</vt:lpstr>
      <vt:lpstr>五、业务办理-复制预约单</vt:lpstr>
      <vt:lpstr>五、业务办理-复制预约单</vt:lpstr>
      <vt:lpstr>五、业务办理-复制预约单</vt:lpstr>
      <vt:lpstr>六、刷卡使用-上机</vt:lpstr>
      <vt:lpstr>六、刷卡使用-上机</vt:lpstr>
      <vt:lpstr>六、刷卡使用-上机</vt:lpstr>
      <vt:lpstr>六、刷卡使用-上机</vt:lpstr>
      <vt:lpstr>六、刷卡使用-使用中</vt:lpstr>
      <vt:lpstr>六、刷卡使用-下机操作 </vt:lpstr>
      <vt:lpstr>六、刷卡使用-填写日志</vt:lpstr>
      <vt:lpstr>七、所外仪器</vt:lpstr>
      <vt:lpstr>七、所外仪器</vt:lpstr>
      <vt:lpstr>七、所外仪器—院内仪器</vt:lpstr>
      <vt:lpstr>七、所外仪器—院内仪器</vt:lpstr>
      <vt:lpstr>七、所外仪器—院外疆内</vt:lpstr>
      <vt:lpstr>八、小结</vt:lpstr>
      <vt:lpstr>培训资料、表格及通知的获取</vt:lpstr>
      <vt:lpstr>培训资料、表格及通知的获取</vt:lpstr>
      <vt:lpstr>危爆物品及易制毒化学品管理</vt:lpstr>
      <vt:lpstr>PowerPoint 演示文稿</vt:lpstr>
      <vt:lpstr>内容回顾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郭新锋</dc:creator>
  <cp:lastModifiedBy>Administrator</cp:lastModifiedBy>
  <cp:revision>2872</cp:revision>
  <cp:lastPrinted>2016-08-29T11:17:28Z</cp:lastPrinted>
  <dcterms:modified xsi:type="dcterms:W3CDTF">2020-04-14T03:45:38Z</dcterms:modified>
</cp:coreProperties>
</file>