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2016-9-29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23528" y="44624"/>
            <a:ext cx="1107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医保</a:t>
            </a:r>
            <a:endParaRPr lang="zh-CN" altLang="en-US" sz="3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1640" y="1052736"/>
            <a:ext cx="70567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zh-CN" altLang="en-US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定点医疗机构是二工乡社区卫生服务站（乌鲁木齐市第一人民医院一楼）。</a:t>
            </a:r>
          </a:p>
        </p:txBody>
      </p:sp>
      <p:pic>
        <p:nvPicPr>
          <p:cNvPr id="2050" name="Picture 2" descr="D:\培养\入所教育\2016\就医路线副本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568" y="2204864"/>
            <a:ext cx="5371053" cy="386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2686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23528" y="44624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医</a:t>
            </a:r>
            <a:r>
              <a:rPr lang="zh-CN" altLang="zh-CN" sz="36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保</a:t>
            </a:r>
            <a:r>
              <a:rPr lang="zh-CN" altLang="en-US" sz="36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简明流程</a:t>
            </a:r>
            <a:endParaRPr lang="zh-CN" altLang="en-US" sz="3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908720"/>
            <a:ext cx="6496050" cy="553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510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23528" y="44624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医</a:t>
            </a:r>
            <a:r>
              <a:rPr lang="zh-CN" altLang="zh-CN" sz="36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保</a:t>
            </a:r>
            <a:r>
              <a:rPr lang="zh-CN" altLang="zh-CN" sz="3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报销比例</a:t>
            </a:r>
            <a:endParaRPr lang="zh-CN" altLang="en-US" sz="3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908531"/>
              </p:ext>
            </p:extLst>
          </p:nvPr>
        </p:nvGraphicFramePr>
        <p:xfrm>
          <a:off x="467545" y="1340769"/>
          <a:ext cx="7560841" cy="2592287"/>
        </p:xfrm>
        <a:graphic>
          <a:graphicData uri="http://schemas.openxmlformats.org/drawingml/2006/table">
            <a:tbl>
              <a:tblPr firstRow="1" firstCol="1" bandRow="1"/>
              <a:tblGrid>
                <a:gridCol w="1985675"/>
                <a:gridCol w="1793858"/>
                <a:gridCol w="1890654"/>
                <a:gridCol w="1890654"/>
              </a:tblGrid>
              <a:tr h="7766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effectLst/>
                          <a:latin typeface="Calibri"/>
                          <a:ea typeface="宋体"/>
                          <a:cs typeface="Times New Roman"/>
                        </a:rPr>
                        <a:t>医疗机构等级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effectLst/>
                          <a:latin typeface="Calibri"/>
                          <a:ea typeface="宋体"/>
                          <a:cs typeface="Times New Roman"/>
                        </a:rPr>
                        <a:t>首次起付标准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（个人支付）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2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医保</a:t>
                      </a:r>
                      <a:r>
                        <a:rPr lang="zh-CN" sz="20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支付</a:t>
                      </a:r>
                      <a:r>
                        <a:rPr lang="zh-CN" sz="2000" kern="100" dirty="0">
                          <a:effectLst/>
                          <a:latin typeface="Calibri"/>
                          <a:ea typeface="宋体"/>
                          <a:cs typeface="Times New Roman"/>
                        </a:rPr>
                        <a:t>比例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100">
                          <a:effectLst/>
                          <a:latin typeface="Calibri"/>
                          <a:ea typeface="宋体"/>
                          <a:cs typeface="Times New Roman"/>
                        </a:rPr>
                        <a:t>个人自付比例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5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100">
                          <a:effectLst/>
                          <a:latin typeface="Calibri"/>
                          <a:ea typeface="宋体"/>
                          <a:cs typeface="Times New Roman"/>
                        </a:rPr>
                        <a:t>三级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alibri"/>
                          <a:ea typeface="宋体"/>
                          <a:cs typeface="Times New Roman"/>
                        </a:rPr>
                        <a:t>600</a:t>
                      </a:r>
                      <a:endParaRPr lang="zh-CN" sz="2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Calibri"/>
                          <a:ea typeface="宋体"/>
                          <a:cs typeface="Times New Roman"/>
                        </a:rPr>
                        <a:t>55%</a:t>
                      </a:r>
                      <a:endParaRPr lang="zh-CN" sz="20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Calibri"/>
                          <a:ea typeface="宋体"/>
                          <a:cs typeface="Times New Roman"/>
                        </a:rPr>
                        <a:t>45%</a:t>
                      </a:r>
                      <a:endParaRPr lang="zh-CN" sz="20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5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100">
                          <a:effectLst/>
                          <a:latin typeface="Calibri"/>
                          <a:ea typeface="宋体"/>
                          <a:cs typeface="Times New Roman"/>
                        </a:rPr>
                        <a:t>二级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alibri"/>
                          <a:ea typeface="宋体"/>
                          <a:cs typeface="Times New Roman"/>
                        </a:rPr>
                        <a:t>300</a:t>
                      </a:r>
                      <a:endParaRPr lang="zh-CN" sz="2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Calibri"/>
                          <a:ea typeface="宋体"/>
                          <a:cs typeface="Times New Roman"/>
                        </a:rPr>
                        <a:t>70%</a:t>
                      </a:r>
                      <a:endParaRPr lang="zh-CN" sz="20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Calibri"/>
                          <a:ea typeface="宋体"/>
                          <a:cs typeface="Times New Roman"/>
                        </a:rPr>
                        <a:t>30%</a:t>
                      </a:r>
                      <a:endParaRPr lang="zh-CN" sz="20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5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100">
                          <a:effectLst/>
                          <a:latin typeface="Calibri"/>
                          <a:ea typeface="宋体"/>
                          <a:cs typeface="Times New Roman"/>
                        </a:rPr>
                        <a:t>一级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alibri"/>
                          <a:ea typeface="宋体"/>
                          <a:cs typeface="Times New Roman"/>
                        </a:rPr>
                        <a:t>200</a:t>
                      </a:r>
                      <a:endParaRPr lang="zh-CN" sz="2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alibri"/>
                          <a:ea typeface="宋体"/>
                          <a:cs typeface="Times New Roman"/>
                        </a:rPr>
                        <a:t>85%</a:t>
                      </a:r>
                      <a:endParaRPr lang="zh-CN" sz="2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Calibri"/>
                          <a:ea typeface="宋体"/>
                          <a:cs typeface="Times New Roman"/>
                        </a:rPr>
                        <a:t>15%</a:t>
                      </a:r>
                      <a:endParaRPr lang="zh-CN" sz="20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0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100">
                          <a:effectLst/>
                          <a:latin typeface="Calibri"/>
                          <a:ea typeface="宋体"/>
                          <a:cs typeface="Times New Roman"/>
                        </a:rPr>
                        <a:t>乡（镇）卫生院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alibri"/>
                          <a:ea typeface="宋体"/>
                          <a:cs typeface="Times New Roman"/>
                        </a:rPr>
                        <a:t>80</a:t>
                      </a:r>
                      <a:endParaRPr lang="zh-CN" sz="2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alibri"/>
                          <a:ea typeface="宋体"/>
                          <a:cs typeface="Times New Roman"/>
                        </a:rPr>
                        <a:t>90%</a:t>
                      </a:r>
                      <a:endParaRPr lang="zh-CN" sz="2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alibri"/>
                          <a:ea typeface="宋体"/>
                          <a:cs typeface="Times New Roman"/>
                        </a:rPr>
                        <a:t>10%</a:t>
                      </a:r>
                      <a:endParaRPr lang="zh-CN" sz="2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467544" y="4509120"/>
            <a:ext cx="78488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在一个自然年度内累计个人负担合规医疗费用</a:t>
            </a:r>
            <a:r>
              <a:rPr lang="en-US" altLang="zh-CN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1.5</a:t>
            </a:r>
            <a:r>
              <a:rPr lang="zh-CN" altLang="zh-CN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万元以上（含</a:t>
            </a:r>
            <a:r>
              <a:rPr lang="en-US" altLang="zh-CN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1.5</a:t>
            </a:r>
            <a:r>
              <a:rPr lang="zh-CN" altLang="zh-CN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万元）的部分按照城乡居民大病保险政策报销支付。</a:t>
            </a:r>
            <a:endParaRPr lang="zh-CN" altLang="en-US" sz="2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35366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全屏显示(4:3)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J.B.Lin</dc:creator>
  <cp:lastModifiedBy>J.B.Lin</cp:lastModifiedBy>
  <cp:revision>1</cp:revision>
  <dcterms:created xsi:type="dcterms:W3CDTF">2016-09-28T17:56:04Z</dcterms:created>
  <dcterms:modified xsi:type="dcterms:W3CDTF">2016-09-28T17:56:17Z</dcterms:modified>
</cp:coreProperties>
</file>